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75" r:id="rId1"/>
  </p:sldMasterIdLst>
  <p:notesMasterIdLst>
    <p:notesMasterId r:id="rId21"/>
  </p:notesMasterIdLst>
  <p:sldIdLst>
    <p:sldId id="257" r:id="rId2"/>
    <p:sldId id="284" r:id="rId3"/>
    <p:sldId id="277" r:id="rId4"/>
    <p:sldId id="260" r:id="rId5"/>
    <p:sldId id="287" r:id="rId6"/>
    <p:sldId id="263" r:id="rId7"/>
    <p:sldId id="300" r:id="rId8"/>
    <p:sldId id="301" r:id="rId9"/>
    <p:sldId id="264" r:id="rId10"/>
    <p:sldId id="268" r:id="rId11"/>
    <p:sldId id="282" r:id="rId12"/>
    <p:sldId id="303" r:id="rId13"/>
    <p:sldId id="304" r:id="rId14"/>
    <p:sldId id="305" r:id="rId15"/>
    <p:sldId id="310" r:id="rId16"/>
    <p:sldId id="309" r:id="rId17"/>
    <p:sldId id="281" r:id="rId18"/>
    <p:sldId id="308" r:id="rId19"/>
    <p:sldId id="292" r:id="rId2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49ACF66-136E-4576-8081-E5D21B555A78}" v="14" dt="2019-04-26T16:32:25.984"/>
    <p1510:client id="{7BF9080E-8780-4F6A-BA67-6A6377256E7A}" v="138" dt="2019-04-26T18:29:33.78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BE8801D-BCD4-42DA-A76B-CA3795D726E8}" type="doc">
      <dgm:prSet loTypeId="urn:microsoft.com/office/officeart/2005/8/layout/pyramid1" loCatId="pyramid" qsTypeId="urn:microsoft.com/office/officeart/2005/8/quickstyle/simple1" qsCatId="simple" csTypeId="urn:microsoft.com/office/officeart/2005/8/colors/accent1_2" csCatId="accent1" phldr="1"/>
      <dgm:spPr/>
    </dgm:pt>
    <dgm:pt modelId="{A435CE81-3A12-4F20-BD79-4912F9DC0F2B}">
      <dgm:prSet phldrT="[Text]"/>
      <dgm:spPr/>
      <dgm:t>
        <a:bodyPr/>
        <a:lstStyle/>
        <a:p>
          <a:r>
            <a:rPr lang="en-US">
              <a:cs typeface="Calibri Light"/>
            </a:rPr>
            <a:t>Alpha</a:t>
          </a:r>
        </a:p>
      </dgm:t>
    </dgm:pt>
    <dgm:pt modelId="{7F87DB66-37BA-4AB0-BFFB-0334448338C1}" type="parTrans" cxnId="{E865AB0B-F0E1-4C3D-B744-DDE44966FAFD}">
      <dgm:prSet/>
      <dgm:spPr/>
    </dgm:pt>
    <dgm:pt modelId="{6C6D0694-23EF-4B0F-AE1F-E482CA38C613}" type="sibTrans" cxnId="{E865AB0B-F0E1-4C3D-B744-DDE44966FAFD}">
      <dgm:prSet/>
      <dgm:spPr/>
    </dgm:pt>
    <dgm:pt modelId="{88CA2C9C-58A6-4E62-992E-EA83A11531B6}">
      <dgm:prSet phldrT="[Text]"/>
      <dgm:spPr/>
      <dgm:t>
        <a:bodyPr/>
        <a:lstStyle/>
        <a:p>
          <a:r>
            <a:rPr lang="en-US">
              <a:cs typeface="Calibri Light"/>
            </a:rPr>
            <a:t>Beta</a:t>
          </a:r>
        </a:p>
      </dgm:t>
    </dgm:pt>
    <dgm:pt modelId="{7CBD7DEA-3087-4739-9455-A68B3D1D505D}" type="parTrans" cxnId="{393EEF17-8F51-4349-B952-9318EAEA77A2}">
      <dgm:prSet/>
      <dgm:spPr/>
    </dgm:pt>
    <dgm:pt modelId="{D53F4C9F-7FC5-4634-ABA3-D21C3251564F}" type="sibTrans" cxnId="{393EEF17-8F51-4349-B952-9318EAEA77A2}">
      <dgm:prSet/>
      <dgm:spPr/>
    </dgm:pt>
    <dgm:pt modelId="{2621AF90-7B81-4A5B-98B0-5C1B317C951E}">
      <dgm:prSet phldrT="[Text]"/>
      <dgm:spPr/>
      <dgm:t>
        <a:bodyPr/>
        <a:lstStyle/>
        <a:p>
          <a:r>
            <a:rPr lang="en-US">
              <a:cs typeface="Calibri Light"/>
            </a:rPr>
            <a:t>Delta</a:t>
          </a:r>
        </a:p>
      </dgm:t>
    </dgm:pt>
    <dgm:pt modelId="{F68E41ED-E441-46A3-8EC9-E06CDAACE417}" type="parTrans" cxnId="{66880C04-86BF-433A-A7FE-939BE10FDA3E}">
      <dgm:prSet/>
      <dgm:spPr/>
    </dgm:pt>
    <dgm:pt modelId="{AC8F132B-1698-4EBB-964C-25331B7BAEA4}" type="sibTrans" cxnId="{66880C04-86BF-433A-A7FE-939BE10FDA3E}">
      <dgm:prSet/>
      <dgm:spPr/>
    </dgm:pt>
    <dgm:pt modelId="{4E0A73C4-2068-4D77-B45F-84172C537530}">
      <dgm:prSet phldrT="[Text]"/>
      <dgm:spPr/>
      <dgm:t>
        <a:bodyPr/>
        <a:lstStyle/>
        <a:p>
          <a:r>
            <a:rPr lang="en-US">
              <a:cs typeface="Calibri Light"/>
            </a:rPr>
            <a:t>Omega</a:t>
          </a:r>
        </a:p>
      </dgm:t>
    </dgm:pt>
    <dgm:pt modelId="{F02D8DF8-8E50-4CC7-B719-ED54A542DA92}" type="parTrans" cxnId="{24C38A43-17E6-4589-9D15-1BA2DF0FDE0A}">
      <dgm:prSet/>
      <dgm:spPr/>
    </dgm:pt>
    <dgm:pt modelId="{9F7E8DFB-073A-4E9B-A007-37FA7081CFAD}" type="sibTrans" cxnId="{24C38A43-17E6-4589-9D15-1BA2DF0FDE0A}">
      <dgm:prSet/>
      <dgm:spPr/>
    </dgm:pt>
    <dgm:pt modelId="{31FBC599-A701-4805-A08D-225FC75D5B53}" type="pres">
      <dgm:prSet presAssocID="{6BE8801D-BCD4-42DA-A76B-CA3795D726E8}" presName="Name0" presStyleCnt="0">
        <dgm:presLayoutVars>
          <dgm:dir/>
          <dgm:animLvl val="lvl"/>
          <dgm:resizeHandles val="exact"/>
        </dgm:presLayoutVars>
      </dgm:prSet>
      <dgm:spPr/>
    </dgm:pt>
    <dgm:pt modelId="{E6780A6F-688D-4509-A9FE-8A78C283ABF9}" type="pres">
      <dgm:prSet presAssocID="{A435CE81-3A12-4F20-BD79-4912F9DC0F2B}" presName="Name8" presStyleCnt="0"/>
      <dgm:spPr/>
    </dgm:pt>
    <dgm:pt modelId="{DF9DAA48-5641-4825-9C94-FBB7AE812266}" type="pres">
      <dgm:prSet presAssocID="{A435CE81-3A12-4F20-BD79-4912F9DC0F2B}" presName="level" presStyleLbl="node1" presStyleIdx="0" presStyleCnt="4">
        <dgm:presLayoutVars>
          <dgm:chMax val="1"/>
          <dgm:bulletEnabled val="1"/>
        </dgm:presLayoutVars>
      </dgm:prSet>
      <dgm:spPr/>
    </dgm:pt>
    <dgm:pt modelId="{3F5EC2FE-48CA-41F9-BC31-4C2AF94F9F6B}" type="pres">
      <dgm:prSet presAssocID="{A435CE81-3A12-4F20-BD79-4912F9DC0F2B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E68E02F2-1E4F-4CEC-97ED-D116608AB074}" type="pres">
      <dgm:prSet presAssocID="{88CA2C9C-58A6-4E62-992E-EA83A11531B6}" presName="Name8" presStyleCnt="0"/>
      <dgm:spPr/>
    </dgm:pt>
    <dgm:pt modelId="{14E89E60-8FE9-43CF-82EB-36B1723B9E8D}" type="pres">
      <dgm:prSet presAssocID="{88CA2C9C-58A6-4E62-992E-EA83A11531B6}" presName="level" presStyleLbl="node1" presStyleIdx="1" presStyleCnt="4">
        <dgm:presLayoutVars>
          <dgm:chMax val="1"/>
          <dgm:bulletEnabled val="1"/>
        </dgm:presLayoutVars>
      </dgm:prSet>
      <dgm:spPr/>
    </dgm:pt>
    <dgm:pt modelId="{8D1C9D32-5DB4-4D6E-BE31-970811BC1B06}" type="pres">
      <dgm:prSet presAssocID="{88CA2C9C-58A6-4E62-992E-EA83A11531B6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D3E6F1D4-AE0F-4D16-AC64-4E574C5F757E}" type="pres">
      <dgm:prSet presAssocID="{2621AF90-7B81-4A5B-98B0-5C1B317C951E}" presName="Name8" presStyleCnt="0"/>
      <dgm:spPr/>
    </dgm:pt>
    <dgm:pt modelId="{FD2CB681-AFA4-45D1-84BF-6F1EC4579FB2}" type="pres">
      <dgm:prSet presAssocID="{2621AF90-7B81-4A5B-98B0-5C1B317C951E}" presName="level" presStyleLbl="node1" presStyleIdx="2" presStyleCnt="4">
        <dgm:presLayoutVars>
          <dgm:chMax val="1"/>
          <dgm:bulletEnabled val="1"/>
        </dgm:presLayoutVars>
      </dgm:prSet>
      <dgm:spPr/>
    </dgm:pt>
    <dgm:pt modelId="{2E4FF538-CFA7-44E3-83F6-B6E17F0133A6}" type="pres">
      <dgm:prSet presAssocID="{2621AF90-7B81-4A5B-98B0-5C1B317C951E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351EE19D-1294-45EF-BB4D-5CBF8918378B}" type="pres">
      <dgm:prSet presAssocID="{4E0A73C4-2068-4D77-B45F-84172C537530}" presName="Name8" presStyleCnt="0"/>
      <dgm:spPr/>
    </dgm:pt>
    <dgm:pt modelId="{16A20FF3-5751-4511-9C60-3049E28FFC6D}" type="pres">
      <dgm:prSet presAssocID="{4E0A73C4-2068-4D77-B45F-84172C537530}" presName="level" presStyleLbl="node1" presStyleIdx="3" presStyleCnt="4">
        <dgm:presLayoutVars>
          <dgm:chMax val="1"/>
          <dgm:bulletEnabled val="1"/>
        </dgm:presLayoutVars>
      </dgm:prSet>
      <dgm:spPr/>
    </dgm:pt>
    <dgm:pt modelId="{86ACA375-C96D-42B5-A685-52FDCE360D45}" type="pres">
      <dgm:prSet presAssocID="{4E0A73C4-2068-4D77-B45F-84172C537530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66880C04-86BF-433A-A7FE-939BE10FDA3E}" srcId="{6BE8801D-BCD4-42DA-A76B-CA3795D726E8}" destId="{2621AF90-7B81-4A5B-98B0-5C1B317C951E}" srcOrd="2" destOrd="0" parTransId="{F68E41ED-E441-46A3-8EC9-E06CDAACE417}" sibTransId="{AC8F132B-1698-4EBB-964C-25331B7BAEA4}"/>
    <dgm:cxn modelId="{E865AB0B-F0E1-4C3D-B744-DDE44966FAFD}" srcId="{6BE8801D-BCD4-42DA-A76B-CA3795D726E8}" destId="{A435CE81-3A12-4F20-BD79-4912F9DC0F2B}" srcOrd="0" destOrd="0" parTransId="{7F87DB66-37BA-4AB0-BFFB-0334448338C1}" sibTransId="{6C6D0694-23EF-4B0F-AE1F-E482CA38C613}"/>
    <dgm:cxn modelId="{393EEF17-8F51-4349-B952-9318EAEA77A2}" srcId="{6BE8801D-BCD4-42DA-A76B-CA3795D726E8}" destId="{88CA2C9C-58A6-4E62-992E-EA83A11531B6}" srcOrd="1" destOrd="0" parTransId="{7CBD7DEA-3087-4739-9455-A68B3D1D505D}" sibTransId="{D53F4C9F-7FC5-4634-ABA3-D21C3251564F}"/>
    <dgm:cxn modelId="{FC7B942B-E14E-4BC4-8403-60427AE08853}" type="presOf" srcId="{A435CE81-3A12-4F20-BD79-4912F9DC0F2B}" destId="{DF9DAA48-5641-4825-9C94-FBB7AE812266}" srcOrd="0" destOrd="0" presId="urn:microsoft.com/office/officeart/2005/8/layout/pyramid1"/>
    <dgm:cxn modelId="{6C198D2D-CF53-4DDB-BFDE-FF32C5E151D4}" type="presOf" srcId="{2621AF90-7B81-4A5B-98B0-5C1B317C951E}" destId="{FD2CB681-AFA4-45D1-84BF-6F1EC4579FB2}" srcOrd="0" destOrd="0" presId="urn:microsoft.com/office/officeart/2005/8/layout/pyramid1"/>
    <dgm:cxn modelId="{24C38A43-17E6-4589-9D15-1BA2DF0FDE0A}" srcId="{6BE8801D-BCD4-42DA-A76B-CA3795D726E8}" destId="{4E0A73C4-2068-4D77-B45F-84172C537530}" srcOrd="3" destOrd="0" parTransId="{F02D8DF8-8E50-4CC7-B719-ED54A542DA92}" sibTransId="{9F7E8DFB-073A-4E9B-A007-37FA7081CFAD}"/>
    <dgm:cxn modelId="{1CAC6C86-C9C0-4796-AFBC-0086B897773B}" type="presOf" srcId="{88CA2C9C-58A6-4E62-992E-EA83A11531B6}" destId="{8D1C9D32-5DB4-4D6E-BE31-970811BC1B06}" srcOrd="1" destOrd="0" presId="urn:microsoft.com/office/officeart/2005/8/layout/pyramid1"/>
    <dgm:cxn modelId="{5B7E0E8B-83CE-427A-BC19-3D4EC4ACCB18}" type="presOf" srcId="{A435CE81-3A12-4F20-BD79-4912F9DC0F2B}" destId="{3F5EC2FE-48CA-41F9-BC31-4C2AF94F9F6B}" srcOrd="1" destOrd="0" presId="urn:microsoft.com/office/officeart/2005/8/layout/pyramid1"/>
    <dgm:cxn modelId="{6334E58B-F171-4F5A-92D0-E15F1293DF1A}" type="presOf" srcId="{2621AF90-7B81-4A5B-98B0-5C1B317C951E}" destId="{2E4FF538-CFA7-44E3-83F6-B6E17F0133A6}" srcOrd="1" destOrd="0" presId="urn:microsoft.com/office/officeart/2005/8/layout/pyramid1"/>
    <dgm:cxn modelId="{CE35228D-98AA-457C-A038-64CBE3908CE3}" type="presOf" srcId="{6BE8801D-BCD4-42DA-A76B-CA3795D726E8}" destId="{31FBC599-A701-4805-A08D-225FC75D5B53}" srcOrd="0" destOrd="0" presId="urn:microsoft.com/office/officeart/2005/8/layout/pyramid1"/>
    <dgm:cxn modelId="{6903ADA0-5434-4E92-ACA9-600984342959}" type="presOf" srcId="{88CA2C9C-58A6-4E62-992E-EA83A11531B6}" destId="{14E89E60-8FE9-43CF-82EB-36B1723B9E8D}" srcOrd="0" destOrd="0" presId="urn:microsoft.com/office/officeart/2005/8/layout/pyramid1"/>
    <dgm:cxn modelId="{DCBDB4B3-EF80-47A2-B6B6-491832597074}" type="presOf" srcId="{4E0A73C4-2068-4D77-B45F-84172C537530}" destId="{16A20FF3-5751-4511-9C60-3049E28FFC6D}" srcOrd="0" destOrd="0" presId="urn:microsoft.com/office/officeart/2005/8/layout/pyramid1"/>
    <dgm:cxn modelId="{62A68BF5-CD18-49C8-9B8E-980EF03B81EB}" type="presOf" srcId="{4E0A73C4-2068-4D77-B45F-84172C537530}" destId="{86ACA375-C96D-42B5-A685-52FDCE360D45}" srcOrd="1" destOrd="0" presId="urn:microsoft.com/office/officeart/2005/8/layout/pyramid1"/>
    <dgm:cxn modelId="{06840C7B-B5DB-4EFC-8891-D1C2D611509B}" type="presParOf" srcId="{31FBC599-A701-4805-A08D-225FC75D5B53}" destId="{E6780A6F-688D-4509-A9FE-8A78C283ABF9}" srcOrd="0" destOrd="0" presId="urn:microsoft.com/office/officeart/2005/8/layout/pyramid1"/>
    <dgm:cxn modelId="{EB4D8312-A4A5-4BCD-8A23-D670DB6BBFC5}" type="presParOf" srcId="{E6780A6F-688D-4509-A9FE-8A78C283ABF9}" destId="{DF9DAA48-5641-4825-9C94-FBB7AE812266}" srcOrd="0" destOrd="0" presId="urn:microsoft.com/office/officeart/2005/8/layout/pyramid1"/>
    <dgm:cxn modelId="{69369B72-8A01-4899-AFA8-146020191C4B}" type="presParOf" srcId="{E6780A6F-688D-4509-A9FE-8A78C283ABF9}" destId="{3F5EC2FE-48CA-41F9-BC31-4C2AF94F9F6B}" srcOrd="1" destOrd="0" presId="urn:microsoft.com/office/officeart/2005/8/layout/pyramid1"/>
    <dgm:cxn modelId="{246F890B-F68B-461F-A99C-D377B486564B}" type="presParOf" srcId="{31FBC599-A701-4805-A08D-225FC75D5B53}" destId="{E68E02F2-1E4F-4CEC-97ED-D116608AB074}" srcOrd="1" destOrd="0" presId="urn:microsoft.com/office/officeart/2005/8/layout/pyramid1"/>
    <dgm:cxn modelId="{4DBEF719-C71A-4A0A-BBF1-9C40CFC4E2E5}" type="presParOf" srcId="{E68E02F2-1E4F-4CEC-97ED-D116608AB074}" destId="{14E89E60-8FE9-43CF-82EB-36B1723B9E8D}" srcOrd="0" destOrd="0" presId="urn:microsoft.com/office/officeart/2005/8/layout/pyramid1"/>
    <dgm:cxn modelId="{CE4F5375-AE26-4914-B1CF-810DABD62F57}" type="presParOf" srcId="{E68E02F2-1E4F-4CEC-97ED-D116608AB074}" destId="{8D1C9D32-5DB4-4D6E-BE31-970811BC1B06}" srcOrd="1" destOrd="0" presId="urn:microsoft.com/office/officeart/2005/8/layout/pyramid1"/>
    <dgm:cxn modelId="{B1A842DA-376A-4247-A260-B81E95FF3DE6}" type="presParOf" srcId="{31FBC599-A701-4805-A08D-225FC75D5B53}" destId="{D3E6F1D4-AE0F-4D16-AC64-4E574C5F757E}" srcOrd="2" destOrd="0" presId="urn:microsoft.com/office/officeart/2005/8/layout/pyramid1"/>
    <dgm:cxn modelId="{30EDDF6B-1C43-4C63-B1E8-00FF7C8ACCE1}" type="presParOf" srcId="{D3E6F1D4-AE0F-4D16-AC64-4E574C5F757E}" destId="{FD2CB681-AFA4-45D1-84BF-6F1EC4579FB2}" srcOrd="0" destOrd="0" presId="urn:microsoft.com/office/officeart/2005/8/layout/pyramid1"/>
    <dgm:cxn modelId="{FFE8B22D-7359-4CE1-88FC-1A5466A63F78}" type="presParOf" srcId="{D3E6F1D4-AE0F-4D16-AC64-4E574C5F757E}" destId="{2E4FF538-CFA7-44E3-83F6-B6E17F0133A6}" srcOrd="1" destOrd="0" presId="urn:microsoft.com/office/officeart/2005/8/layout/pyramid1"/>
    <dgm:cxn modelId="{A24E0328-7451-48F8-BF15-A32BC0DA01F2}" type="presParOf" srcId="{31FBC599-A701-4805-A08D-225FC75D5B53}" destId="{351EE19D-1294-45EF-BB4D-5CBF8918378B}" srcOrd="3" destOrd="0" presId="urn:microsoft.com/office/officeart/2005/8/layout/pyramid1"/>
    <dgm:cxn modelId="{FEF55C3B-A7CF-46FC-BBD1-41AC05D5B551}" type="presParOf" srcId="{351EE19D-1294-45EF-BB4D-5CBF8918378B}" destId="{16A20FF3-5751-4511-9C60-3049E28FFC6D}" srcOrd="0" destOrd="0" presId="urn:microsoft.com/office/officeart/2005/8/layout/pyramid1"/>
    <dgm:cxn modelId="{A5B4D03D-F906-4251-87BD-64BCABBA83F3}" type="presParOf" srcId="{351EE19D-1294-45EF-BB4D-5CBF8918378B}" destId="{86ACA375-C96D-42B5-A685-52FDCE360D45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EB76C26-563E-443C-9265-6FEE19AAA30D}" type="doc">
      <dgm:prSet loTypeId="urn:microsoft.com/office/officeart/2008/layout/LinedList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8D77F119-D21A-4FD8-8DD2-F6826999D019}">
      <dgm:prSet/>
      <dgm:spPr/>
      <dgm:t>
        <a:bodyPr/>
        <a:lstStyle/>
        <a:p>
          <a:r>
            <a:rPr lang="en-US">
              <a:cs typeface="Calibri Light"/>
            </a:rPr>
            <a:t>I. Guyon, A. </a:t>
          </a:r>
          <a:r>
            <a:rPr lang="en-US" err="1">
              <a:cs typeface="Calibri Light"/>
            </a:rPr>
            <a:t>Elisseeff</a:t>
          </a:r>
          <a:r>
            <a:rPr lang="en-US"/>
            <a:t>, "An introduction to variable and attribute selection". The Journal of Machine Learning Research; 2003; 3: 1157-1182. </a:t>
          </a:r>
        </a:p>
      </dgm:t>
    </dgm:pt>
    <dgm:pt modelId="{9CF9DBDE-24FF-470F-B2C4-EFEB053542B9}" type="parTrans" cxnId="{DD114E78-035A-4878-8C0A-5238695024F1}">
      <dgm:prSet/>
      <dgm:spPr/>
      <dgm:t>
        <a:bodyPr/>
        <a:lstStyle/>
        <a:p>
          <a:endParaRPr lang="en-US"/>
        </a:p>
      </dgm:t>
    </dgm:pt>
    <dgm:pt modelId="{7FB99E3C-4AD1-4E39-AD7E-8CBB6F2C70CF}" type="sibTrans" cxnId="{DD114E78-035A-4878-8C0A-5238695024F1}">
      <dgm:prSet/>
      <dgm:spPr/>
      <dgm:t>
        <a:bodyPr/>
        <a:lstStyle/>
        <a:p>
          <a:endParaRPr lang="en-US"/>
        </a:p>
      </dgm:t>
    </dgm:pt>
    <dgm:pt modelId="{52857182-CE46-4F42-8A1D-82FCECA46903}">
      <dgm:prSet/>
      <dgm:spPr/>
      <dgm:t>
        <a:bodyPr/>
        <a:lstStyle/>
        <a:p>
          <a:r>
            <a:rPr lang="en-US" err="1">
              <a:cs typeface="Calibri Light"/>
            </a:rPr>
            <a:t>Emary</a:t>
          </a:r>
          <a:r>
            <a:rPr lang="en-US">
              <a:cs typeface="Calibri Light"/>
            </a:rPr>
            <a:t>, E., Waleed </a:t>
          </a:r>
          <a:r>
            <a:rPr lang="en-US" err="1">
              <a:cs typeface="Calibri Light"/>
            </a:rPr>
            <a:t>Yamany</a:t>
          </a:r>
          <a:r>
            <a:rPr lang="en-US">
              <a:cs typeface="Calibri Light"/>
            </a:rPr>
            <a:t>, Aboul Ella </a:t>
          </a:r>
          <a:r>
            <a:rPr lang="en-US" err="1">
              <a:cs typeface="Calibri Light"/>
            </a:rPr>
            <a:t>Hassanien</a:t>
          </a:r>
          <a:r>
            <a:rPr lang="en-US"/>
            <a:t>, and Vaclav </a:t>
          </a:r>
          <a:r>
            <a:rPr lang="en-US" err="1"/>
            <a:t>Snasel</a:t>
          </a:r>
          <a:r>
            <a:rPr lang="en-US"/>
            <a:t>. "Multi-Objective Gray-Wolf Optimization for Attribute Reduction", Procedia Computer Science, 2015.. </a:t>
          </a:r>
        </a:p>
      </dgm:t>
    </dgm:pt>
    <dgm:pt modelId="{42726035-B5AC-475E-AAFB-288A978A039B}" type="parTrans" cxnId="{124C4E22-8E86-44D0-9B27-B19ADAB44930}">
      <dgm:prSet/>
      <dgm:spPr/>
      <dgm:t>
        <a:bodyPr/>
        <a:lstStyle/>
        <a:p>
          <a:endParaRPr lang="en-US"/>
        </a:p>
      </dgm:t>
    </dgm:pt>
    <dgm:pt modelId="{A705D2DE-16B6-47F7-B30C-E062813E1DA6}" type="sibTrans" cxnId="{124C4E22-8E86-44D0-9B27-B19ADAB44930}">
      <dgm:prSet/>
      <dgm:spPr/>
      <dgm:t>
        <a:bodyPr/>
        <a:lstStyle/>
        <a:p>
          <a:endParaRPr lang="en-US"/>
        </a:p>
      </dgm:t>
    </dgm:pt>
    <dgm:pt modelId="{3D5EE3AE-037F-458A-A494-70DBEA55158C}">
      <dgm:prSet/>
      <dgm:spPr/>
      <dgm:t>
        <a:bodyPr/>
        <a:lstStyle/>
        <a:p>
          <a:r>
            <a:rPr lang="en-US"/>
            <a:t>Nosaka R, Fukui K. HEp-2 cell classification using rotation invariant co-occurrence among local binary patterns. Pattern </a:t>
          </a:r>
          <a:r>
            <a:rPr lang="en-US" err="1"/>
            <a:t>Recognit</a:t>
          </a:r>
          <a:r>
            <a:rPr lang="en-US"/>
            <a:t>. Elsevier; 2014;47: 2428–2436.</a:t>
          </a:r>
        </a:p>
      </dgm:t>
    </dgm:pt>
    <dgm:pt modelId="{B27A1523-E906-4E9E-898C-58599300FE70}" type="parTrans" cxnId="{E6C71CD8-A7AE-4178-990C-DC8E17B01325}">
      <dgm:prSet/>
      <dgm:spPr/>
      <dgm:t>
        <a:bodyPr/>
        <a:lstStyle/>
        <a:p>
          <a:endParaRPr lang="en-US"/>
        </a:p>
      </dgm:t>
    </dgm:pt>
    <dgm:pt modelId="{EA424BBB-5679-40F7-811A-EDB085DA8AD3}" type="sibTrans" cxnId="{E6C71CD8-A7AE-4178-990C-DC8E17B01325}">
      <dgm:prSet/>
      <dgm:spPr/>
      <dgm:t>
        <a:bodyPr/>
        <a:lstStyle/>
        <a:p>
          <a:endParaRPr lang="en-US"/>
        </a:p>
      </dgm:t>
    </dgm:pt>
    <dgm:pt modelId="{46A59F69-083E-4DD5-B070-6C9EB85391A1}">
      <dgm:prSet/>
      <dgm:spPr/>
      <dgm:t>
        <a:bodyPr/>
        <a:lstStyle/>
        <a:p>
          <a:r>
            <a:rPr lang="en-US">
              <a:cs typeface="Calibri Light"/>
            </a:rPr>
            <a:t>Manish Kumar Rai, </a:t>
          </a:r>
          <a:r>
            <a:rPr lang="en-US" err="1">
              <a:cs typeface="Calibri Light"/>
            </a:rPr>
            <a:t>Neetish</a:t>
          </a:r>
          <a:r>
            <a:rPr lang="en-US">
              <a:cs typeface="Calibri Light"/>
            </a:rPr>
            <a:t>, </a:t>
          </a:r>
          <a:r>
            <a:rPr lang="en-US"/>
            <a:t>and Md. S. Fahad, </a:t>
          </a:r>
          <a:r>
            <a:rPr lang="en-US" err="1"/>
            <a:t>Jainath</a:t>
          </a:r>
          <a:r>
            <a:rPr lang="en-US"/>
            <a:t> Yadav and K. Sreenivasa Rao `` Language Identification Using PLDA Based on I-Vector in Noisy Environment'', Int. Conf. on Advances in Computing, Communications and Informatics, pp.1014-1020, 2016.</a:t>
          </a:r>
        </a:p>
      </dgm:t>
    </dgm:pt>
    <dgm:pt modelId="{B05B72D9-1B3C-45F4-9D19-D8558E4162C2}" type="parTrans" cxnId="{03705C15-0B83-4C38-982C-224A55D7CF70}">
      <dgm:prSet/>
      <dgm:spPr/>
      <dgm:t>
        <a:bodyPr/>
        <a:lstStyle/>
        <a:p>
          <a:endParaRPr lang="en-US"/>
        </a:p>
      </dgm:t>
    </dgm:pt>
    <dgm:pt modelId="{C63078F9-60F4-432B-B3C3-7157BD402FE4}" type="sibTrans" cxnId="{03705C15-0B83-4C38-982C-224A55D7CF70}">
      <dgm:prSet/>
      <dgm:spPr/>
      <dgm:t>
        <a:bodyPr/>
        <a:lstStyle/>
        <a:p>
          <a:endParaRPr lang="en-US"/>
        </a:p>
      </dgm:t>
    </dgm:pt>
    <dgm:pt modelId="{899B87A4-8E4B-4E6B-84A6-3ED3A4F6525B}">
      <dgm:prSet/>
      <dgm:spPr/>
      <dgm:t>
        <a:bodyPr/>
        <a:lstStyle/>
        <a:p>
          <a:r>
            <a:rPr lang="en-US"/>
            <a:t>https://www.ethnologue.com Accessed on 3 August, 2018.</a:t>
          </a:r>
        </a:p>
      </dgm:t>
    </dgm:pt>
    <dgm:pt modelId="{7AB38996-3E6F-4BFB-B04D-E1AD45B9A80C}" type="parTrans" cxnId="{64FC5CBF-8643-4F8C-83E2-387916B37DFF}">
      <dgm:prSet/>
      <dgm:spPr/>
      <dgm:t>
        <a:bodyPr/>
        <a:lstStyle/>
        <a:p>
          <a:endParaRPr lang="en-US"/>
        </a:p>
      </dgm:t>
    </dgm:pt>
    <dgm:pt modelId="{4EB8CAEC-43DC-4073-A622-FE842EC27B29}" type="sibTrans" cxnId="{64FC5CBF-8643-4F8C-83E2-387916B37DFF}">
      <dgm:prSet/>
      <dgm:spPr/>
      <dgm:t>
        <a:bodyPr/>
        <a:lstStyle/>
        <a:p>
          <a:endParaRPr lang="en-US"/>
        </a:p>
      </dgm:t>
    </dgm:pt>
    <dgm:pt modelId="{9C33CB46-5880-4A86-BB85-C50AD46117E6}" type="pres">
      <dgm:prSet presAssocID="{1EB76C26-563E-443C-9265-6FEE19AAA30D}" presName="vert0" presStyleCnt="0">
        <dgm:presLayoutVars>
          <dgm:dir/>
          <dgm:animOne val="branch"/>
          <dgm:animLvl val="lvl"/>
        </dgm:presLayoutVars>
      </dgm:prSet>
      <dgm:spPr/>
    </dgm:pt>
    <dgm:pt modelId="{F158F284-260B-4ED9-9A9D-0DD5E0E0FE9B}" type="pres">
      <dgm:prSet presAssocID="{8D77F119-D21A-4FD8-8DD2-F6826999D019}" presName="thickLine" presStyleLbl="alignNode1" presStyleIdx="0" presStyleCnt="5"/>
      <dgm:spPr/>
    </dgm:pt>
    <dgm:pt modelId="{6BFA1559-C3C4-4585-9BCC-C4EBA74D1F4B}" type="pres">
      <dgm:prSet presAssocID="{8D77F119-D21A-4FD8-8DD2-F6826999D019}" presName="horz1" presStyleCnt="0"/>
      <dgm:spPr/>
    </dgm:pt>
    <dgm:pt modelId="{F63C2A40-63E4-4B32-8E8E-A5CF9434D73D}" type="pres">
      <dgm:prSet presAssocID="{8D77F119-D21A-4FD8-8DD2-F6826999D019}" presName="tx1" presStyleLbl="revTx" presStyleIdx="0" presStyleCnt="5"/>
      <dgm:spPr/>
    </dgm:pt>
    <dgm:pt modelId="{A17279B4-0172-428D-AFF1-6B9BE1487721}" type="pres">
      <dgm:prSet presAssocID="{8D77F119-D21A-4FD8-8DD2-F6826999D019}" presName="vert1" presStyleCnt="0"/>
      <dgm:spPr/>
    </dgm:pt>
    <dgm:pt modelId="{05CEF440-53B9-4AAC-AAA9-FD81DEE13AA3}" type="pres">
      <dgm:prSet presAssocID="{52857182-CE46-4F42-8A1D-82FCECA46903}" presName="thickLine" presStyleLbl="alignNode1" presStyleIdx="1" presStyleCnt="5"/>
      <dgm:spPr/>
    </dgm:pt>
    <dgm:pt modelId="{14597A96-17F5-4BB4-A657-14DCA9975C18}" type="pres">
      <dgm:prSet presAssocID="{52857182-CE46-4F42-8A1D-82FCECA46903}" presName="horz1" presStyleCnt="0"/>
      <dgm:spPr/>
    </dgm:pt>
    <dgm:pt modelId="{E1FEAF0E-349F-4CA7-B7CE-386DEE05F344}" type="pres">
      <dgm:prSet presAssocID="{52857182-CE46-4F42-8A1D-82FCECA46903}" presName="tx1" presStyleLbl="revTx" presStyleIdx="1" presStyleCnt="5"/>
      <dgm:spPr/>
    </dgm:pt>
    <dgm:pt modelId="{16480128-F231-4445-8F90-56E6CC8D3C1A}" type="pres">
      <dgm:prSet presAssocID="{52857182-CE46-4F42-8A1D-82FCECA46903}" presName="vert1" presStyleCnt="0"/>
      <dgm:spPr/>
    </dgm:pt>
    <dgm:pt modelId="{39467026-2525-4F8D-85F0-2EEDAD18BF0E}" type="pres">
      <dgm:prSet presAssocID="{3D5EE3AE-037F-458A-A494-70DBEA55158C}" presName="thickLine" presStyleLbl="alignNode1" presStyleIdx="2" presStyleCnt="5"/>
      <dgm:spPr/>
    </dgm:pt>
    <dgm:pt modelId="{D4040569-4770-43AC-BEE5-28F9863838A6}" type="pres">
      <dgm:prSet presAssocID="{3D5EE3AE-037F-458A-A494-70DBEA55158C}" presName="horz1" presStyleCnt="0"/>
      <dgm:spPr/>
    </dgm:pt>
    <dgm:pt modelId="{D52F8887-C6FB-403A-B18D-82ABFE37E32F}" type="pres">
      <dgm:prSet presAssocID="{3D5EE3AE-037F-458A-A494-70DBEA55158C}" presName="tx1" presStyleLbl="revTx" presStyleIdx="2" presStyleCnt="5"/>
      <dgm:spPr/>
    </dgm:pt>
    <dgm:pt modelId="{C46F2AD8-4F14-44AA-A2B6-3DF205EB7F88}" type="pres">
      <dgm:prSet presAssocID="{3D5EE3AE-037F-458A-A494-70DBEA55158C}" presName="vert1" presStyleCnt="0"/>
      <dgm:spPr/>
    </dgm:pt>
    <dgm:pt modelId="{83C3695B-FC86-4B05-834E-88A0B60EA7E6}" type="pres">
      <dgm:prSet presAssocID="{46A59F69-083E-4DD5-B070-6C9EB85391A1}" presName="thickLine" presStyleLbl="alignNode1" presStyleIdx="3" presStyleCnt="5"/>
      <dgm:spPr/>
    </dgm:pt>
    <dgm:pt modelId="{2CB8A4AF-A367-427B-8811-AEE7C708FFF9}" type="pres">
      <dgm:prSet presAssocID="{46A59F69-083E-4DD5-B070-6C9EB85391A1}" presName="horz1" presStyleCnt="0"/>
      <dgm:spPr/>
    </dgm:pt>
    <dgm:pt modelId="{97F601C2-E1EB-423C-BCC5-074CBAF23120}" type="pres">
      <dgm:prSet presAssocID="{46A59F69-083E-4DD5-B070-6C9EB85391A1}" presName="tx1" presStyleLbl="revTx" presStyleIdx="3" presStyleCnt="5"/>
      <dgm:spPr/>
    </dgm:pt>
    <dgm:pt modelId="{21DC2D99-B2CD-49B4-9667-FE0C99BCFD18}" type="pres">
      <dgm:prSet presAssocID="{46A59F69-083E-4DD5-B070-6C9EB85391A1}" presName="vert1" presStyleCnt="0"/>
      <dgm:spPr/>
    </dgm:pt>
    <dgm:pt modelId="{BDE7BEA0-F6FD-4A57-AC4E-CB1E2B61414C}" type="pres">
      <dgm:prSet presAssocID="{899B87A4-8E4B-4E6B-84A6-3ED3A4F6525B}" presName="thickLine" presStyleLbl="alignNode1" presStyleIdx="4" presStyleCnt="5"/>
      <dgm:spPr/>
    </dgm:pt>
    <dgm:pt modelId="{F36FD100-6253-428E-85BE-77B306E03ADE}" type="pres">
      <dgm:prSet presAssocID="{899B87A4-8E4B-4E6B-84A6-3ED3A4F6525B}" presName="horz1" presStyleCnt="0"/>
      <dgm:spPr/>
    </dgm:pt>
    <dgm:pt modelId="{E1A0AAB8-8BEA-4715-B17A-DC359F049794}" type="pres">
      <dgm:prSet presAssocID="{899B87A4-8E4B-4E6B-84A6-3ED3A4F6525B}" presName="tx1" presStyleLbl="revTx" presStyleIdx="4" presStyleCnt="5"/>
      <dgm:spPr/>
    </dgm:pt>
    <dgm:pt modelId="{16E3A63A-2BBF-4CB2-95DC-8C7B72A60E41}" type="pres">
      <dgm:prSet presAssocID="{899B87A4-8E4B-4E6B-84A6-3ED3A4F6525B}" presName="vert1" presStyleCnt="0"/>
      <dgm:spPr/>
    </dgm:pt>
  </dgm:ptLst>
  <dgm:cxnLst>
    <dgm:cxn modelId="{03705C15-0B83-4C38-982C-224A55D7CF70}" srcId="{1EB76C26-563E-443C-9265-6FEE19AAA30D}" destId="{46A59F69-083E-4DD5-B070-6C9EB85391A1}" srcOrd="3" destOrd="0" parTransId="{B05B72D9-1B3C-45F4-9D19-D8558E4162C2}" sibTransId="{C63078F9-60F4-432B-B3C3-7157BD402FE4}"/>
    <dgm:cxn modelId="{77A91320-FA93-4C9D-A887-AFA67F6318F2}" type="presOf" srcId="{1EB76C26-563E-443C-9265-6FEE19AAA30D}" destId="{9C33CB46-5880-4A86-BB85-C50AD46117E6}" srcOrd="0" destOrd="0" presId="urn:microsoft.com/office/officeart/2008/layout/LinedList"/>
    <dgm:cxn modelId="{124C4E22-8E86-44D0-9B27-B19ADAB44930}" srcId="{1EB76C26-563E-443C-9265-6FEE19AAA30D}" destId="{52857182-CE46-4F42-8A1D-82FCECA46903}" srcOrd="1" destOrd="0" parTransId="{42726035-B5AC-475E-AAFB-288A978A039B}" sibTransId="{A705D2DE-16B6-47F7-B30C-E062813E1DA6}"/>
    <dgm:cxn modelId="{0E3D4535-22B2-4F78-A652-C545AB37C8A1}" type="presOf" srcId="{3D5EE3AE-037F-458A-A494-70DBEA55158C}" destId="{D52F8887-C6FB-403A-B18D-82ABFE37E32F}" srcOrd="0" destOrd="0" presId="urn:microsoft.com/office/officeart/2008/layout/LinedList"/>
    <dgm:cxn modelId="{F1BE596B-6DAA-4EEE-8A87-AB8DA7B188DB}" type="presOf" srcId="{899B87A4-8E4B-4E6B-84A6-3ED3A4F6525B}" destId="{E1A0AAB8-8BEA-4715-B17A-DC359F049794}" srcOrd="0" destOrd="0" presId="urn:microsoft.com/office/officeart/2008/layout/LinedList"/>
    <dgm:cxn modelId="{E13F4050-E760-490A-9323-3901A6E9D67B}" type="presOf" srcId="{52857182-CE46-4F42-8A1D-82FCECA46903}" destId="{E1FEAF0E-349F-4CA7-B7CE-386DEE05F344}" srcOrd="0" destOrd="0" presId="urn:microsoft.com/office/officeart/2008/layout/LinedList"/>
    <dgm:cxn modelId="{DD114E78-035A-4878-8C0A-5238695024F1}" srcId="{1EB76C26-563E-443C-9265-6FEE19AAA30D}" destId="{8D77F119-D21A-4FD8-8DD2-F6826999D019}" srcOrd="0" destOrd="0" parTransId="{9CF9DBDE-24FF-470F-B2C4-EFEB053542B9}" sibTransId="{7FB99E3C-4AD1-4E39-AD7E-8CBB6F2C70CF}"/>
    <dgm:cxn modelId="{1946F97E-3DA4-4F9C-BE65-AE815E8A4B26}" type="presOf" srcId="{8D77F119-D21A-4FD8-8DD2-F6826999D019}" destId="{F63C2A40-63E4-4B32-8E8E-A5CF9434D73D}" srcOrd="0" destOrd="0" presId="urn:microsoft.com/office/officeart/2008/layout/LinedList"/>
    <dgm:cxn modelId="{64FC5CBF-8643-4F8C-83E2-387916B37DFF}" srcId="{1EB76C26-563E-443C-9265-6FEE19AAA30D}" destId="{899B87A4-8E4B-4E6B-84A6-3ED3A4F6525B}" srcOrd="4" destOrd="0" parTransId="{7AB38996-3E6F-4BFB-B04D-E1AD45B9A80C}" sibTransId="{4EB8CAEC-43DC-4073-A622-FE842EC27B29}"/>
    <dgm:cxn modelId="{0C3175D6-1B1B-4478-8774-AD48E136E59B}" type="presOf" srcId="{46A59F69-083E-4DD5-B070-6C9EB85391A1}" destId="{97F601C2-E1EB-423C-BCC5-074CBAF23120}" srcOrd="0" destOrd="0" presId="urn:microsoft.com/office/officeart/2008/layout/LinedList"/>
    <dgm:cxn modelId="{E6C71CD8-A7AE-4178-990C-DC8E17B01325}" srcId="{1EB76C26-563E-443C-9265-6FEE19AAA30D}" destId="{3D5EE3AE-037F-458A-A494-70DBEA55158C}" srcOrd="2" destOrd="0" parTransId="{B27A1523-E906-4E9E-898C-58599300FE70}" sibTransId="{EA424BBB-5679-40F7-811A-EDB085DA8AD3}"/>
    <dgm:cxn modelId="{2171BA3C-4C6A-413A-B4FE-363706C2387E}" type="presParOf" srcId="{9C33CB46-5880-4A86-BB85-C50AD46117E6}" destId="{F158F284-260B-4ED9-9A9D-0DD5E0E0FE9B}" srcOrd="0" destOrd="0" presId="urn:microsoft.com/office/officeart/2008/layout/LinedList"/>
    <dgm:cxn modelId="{7CC32E06-F9DC-4393-B204-60D41C8F1E40}" type="presParOf" srcId="{9C33CB46-5880-4A86-BB85-C50AD46117E6}" destId="{6BFA1559-C3C4-4585-9BCC-C4EBA74D1F4B}" srcOrd="1" destOrd="0" presId="urn:microsoft.com/office/officeart/2008/layout/LinedList"/>
    <dgm:cxn modelId="{BF895CA9-59F1-4C54-A78B-B153CBCAEC45}" type="presParOf" srcId="{6BFA1559-C3C4-4585-9BCC-C4EBA74D1F4B}" destId="{F63C2A40-63E4-4B32-8E8E-A5CF9434D73D}" srcOrd="0" destOrd="0" presId="urn:microsoft.com/office/officeart/2008/layout/LinedList"/>
    <dgm:cxn modelId="{AED29D01-6564-4A54-A0C0-D0691263ECAB}" type="presParOf" srcId="{6BFA1559-C3C4-4585-9BCC-C4EBA74D1F4B}" destId="{A17279B4-0172-428D-AFF1-6B9BE1487721}" srcOrd="1" destOrd="0" presId="urn:microsoft.com/office/officeart/2008/layout/LinedList"/>
    <dgm:cxn modelId="{A7FFCA97-B25B-40F6-9061-9AFCC4A3E5BF}" type="presParOf" srcId="{9C33CB46-5880-4A86-BB85-C50AD46117E6}" destId="{05CEF440-53B9-4AAC-AAA9-FD81DEE13AA3}" srcOrd="2" destOrd="0" presId="urn:microsoft.com/office/officeart/2008/layout/LinedList"/>
    <dgm:cxn modelId="{B498BAAE-6617-4E60-A7BA-CD4B4EB0F3E9}" type="presParOf" srcId="{9C33CB46-5880-4A86-BB85-C50AD46117E6}" destId="{14597A96-17F5-4BB4-A657-14DCA9975C18}" srcOrd="3" destOrd="0" presId="urn:microsoft.com/office/officeart/2008/layout/LinedList"/>
    <dgm:cxn modelId="{915FF3DE-79FA-4AF5-A43E-7E37B5F811E5}" type="presParOf" srcId="{14597A96-17F5-4BB4-A657-14DCA9975C18}" destId="{E1FEAF0E-349F-4CA7-B7CE-386DEE05F344}" srcOrd="0" destOrd="0" presId="urn:microsoft.com/office/officeart/2008/layout/LinedList"/>
    <dgm:cxn modelId="{7BE0D54F-E084-4183-8BD4-1B483572A7E5}" type="presParOf" srcId="{14597A96-17F5-4BB4-A657-14DCA9975C18}" destId="{16480128-F231-4445-8F90-56E6CC8D3C1A}" srcOrd="1" destOrd="0" presId="urn:microsoft.com/office/officeart/2008/layout/LinedList"/>
    <dgm:cxn modelId="{47BDE578-CB72-4C0B-895F-3F2FA5379BC5}" type="presParOf" srcId="{9C33CB46-5880-4A86-BB85-C50AD46117E6}" destId="{39467026-2525-4F8D-85F0-2EEDAD18BF0E}" srcOrd="4" destOrd="0" presId="urn:microsoft.com/office/officeart/2008/layout/LinedList"/>
    <dgm:cxn modelId="{4B336558-FE99-435F-94C9-9372256868EF}" type="presParOf" srcId="{9C33CB46-5880-4A86-BB85-C50AD46117E6}" destId="{D4040569-4770-43AC-BEE5-28F9863838A6}" srcOrd="5" destOrd="0" presId="urn:microsoft.com/office/officeart/2008/layout/LinedList"/>
    <dgm:cxn modelId="{FBDF757F-AC0D-49C1-825C-ED131C01FEBD}" type="presParOf" srcId="{D4040569-4770-43AC-BEE5-28F9863838A6}" destId="{D52F8887-C6FB-403A-B18D-82ABFE37E32F}" srcOrd="0" destOrd="0" presId="urn:microsoft.com/office/officeart/2008/layout/LinedList"/>
    <dgm:cxn modelId="{3105697C-26E5-4910-93A9-DACF9C65BA91}" type="presParOf" srcId="{D4040569-4770-43AC-BEE5-28F9863838A6}" destId="{C46F2AD8-4F14-44AA-A2B6-3DF205EB7F88}" srcOrd="1" destOrd="0" presId="urn:microsoft.com/office/officeart/2008/layout/LinedList"/>
    <dgm:cxn modelId="{FF499679-FC5B-4BDF-9569-802DE06D17D4}" type="presParOf" srcId="{9C33CB46-5880-4A86-BB85-C50AD46117E6}" destId="{83C3695B-FC86-4B05-834E-88A0B60EA7E6}" srcOrd="6" destOrd="0" presId="urn:microsoft.com/office/officeart/2008/layout/LinedList"/>
    <dgm:cxn modelId="{568F322F-DF6A-4355-AB1B-57A0910C706F}" type="presParOf" srcId="{9C33CB46-5880-4A86-BB85-C50AD46117E6}" destId="{2CB8A4AF-A367-427B-8811-AEE7C708FFF9}" srcOrd="7" destOrd="0" presId="urn:microsoft.com/office/officeart/2008/layout/LinedList"/>
    <dgm:cxn modelId="{5D20BFE8-6112-49BD-85D4-D5B223100734}" type="presParOf" srcId="{2CB8A4AF-A367-427B-8811-AEE7C708FFF9}" destId="{97F601C2-E1EB-423C-BCC5-074CBAF23120}" srcOrd="0" destOrd="0" presId="urn:microsoft.com/office/officeart/2008/layout/LinedList"/>
    <dgm:cxn modelId="{AB8FB95C-05E7-44EF-AF8A-07DFB86E620A}" type="presParOf" srcId="{2CB8A4AF-A367-427B-8811-AEE7C708FFF9}" destId="{21DC2D99-B2CD-49B4-9667-FE0C99BCFD18}" srcOrd="1" destOrd="0" presId="urn:microsoft.com/office/officeart/2008/layout/LinedList"/>
    <dgm:cxn modelId="{10509B46-D3B4-49CB-B2C9-DFEA1DFF7DE0}" type="presParOf" srcId="{9C33CB46-5880-4A86-BB85-C50AD46117E6}" destId="{BDE7BEA0-F6FD-4A57-AC4E-CB1E2B61414C}" srcOrd="8" destOrd="0" presId="urn:microsoft.com/office/officeart/2008/layout/LinedList"/>
    <dgm:cxn modelId="{DDF7CDD8-68BA-4CCC-8AA9-FC91E289C84E}" type="presParOf" srcId="{9C33CB46-5880-4A86-BB85-C50AD46117E6}" destId="{F36FD100-6253-428E-85BE-77B306E03ADE}" srcOrd="9" destOrd="0" presId="urn:microsoft.com/office/officeart/2008/layout/LinedList"/>
    <dgm:cxn modelId="{D9338979-C42B-44EF-B8E0-488A6232FA89}" type="presParOf" srcId="{F36FD100-6253-428E-85BE-77B306E03ADE}" destId="{E1A0AAB8-8BEA-4715-B17A-DC359F049794}" srcOrd="0" destOrd="0" presId="urn:microsoft.com/office/officeart/2008/layout/LinedList"/>
    <dgm:cxn modelId="{56726261-D3A3-49A3-9FCD-87A6C8678C9F}" type="presParOf" srcId="{F36FD100-6253-428E-85BE-77B306E03ADE}" destId="{16E3A63A-2BBF-4CB2-95DC-8C7B72A60E41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EB76C26-563E-443C-9265-6FEE19AAA30D}" type="doc">
      <dgm:prSet loTypeId="urn:microsoft.com/office/officeart/2008/layout/LinedList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8D77F119-D21A-4FD8-8DD2-F6826999D019}">
      <dgm:prSet/>
      <dgm:spPr/>
      <dgm:t>
        <a:bodyPr/>
        <a:lstStyle/>
        <a:p>
          <a:r>
            <a:rPr lang="en-US" err="1">
              <a:cs typeface="Calibri Light"/>
            </a:rPr>
            <a:t>Jyotsana</a:t>
          </a:r>
          <a:r>
            <a:rPr lang="en-US">
              <a:cs typeface="Calibri Light"/>
            </a:rPr>
            <a:t> Bal </a:t>
          </a:r>
          <a:r>
            <a:rPr lang="en-US" err="1">
              <a:cs typeface="Calibri Light"/>
            </a:rPr>
            <a:t>leda</a:t>
          </a:r>
          <a:r>
            <a:rPr lang="en-US">
              <a:cs typeface="Calibri Light"/>
            </a:rPr>
            <a:t>, Hema A Murthy, and </a:t>
          </a:r>
          <a:r>
            <a:rPr lang="en-US" err="1">
              <a:cs typeface="Calibri Light"/>
            </a:rPr>
            <a:t>T.Nagarajan</a:t>
          </a:r>
          <a:r>
            <a:rPr lang="en-US">
              <a:cs typeface="Calibri Light"/>
            </a:rPr>
            <a:t>, “Language identification from short segments of speech”, Sixth Int. Conf. on Spoken Language Processing, Vol.3, pp.1033-1036, 2000.</a:t>
          </a:r>
          <a:endParaRPr lang="en-US"/>
        </a:p>
      </dgm:t>
    </dgm:pt>
    <dgm:pt modelId="{9CF9DBDE-24FF-470F-B2C4-EFEB053542B9}" type="parTrans" cxnId="{DD114E78-035A-4878-8C0A-5238695024F1}">
      <dgm:prSet/>
      <dgm:spPr/>
      <dgm:t>
        <a:bodyPr/>
        <a:lstStyle/>
        <a:p>
          <a:endParaRPr lang="en-US"/>
        </a:p>
      </dgm:t>
    </dgm:pt>
    <dgm:pt modelId="{7FB99E3C-4AD1-4E39-AD7E-8CBB6F2C70CF}" type="sibTrans" cxnId="{DD114E78-035A-4878-8C0A-5238695024F1}">
      <dgm:prSet/>
      <dgm:spPr/>
      <dgm:t>
        <a:bodyPr/>
        <a:lstStyle/>
        <a:p>
          <a:endParaRPr lang="en-US"/>
        </a:p>
      </dgm:t>
    </dgm:pt>
    <dgm:pt modelId="{3D5EE3AE-037F-458A-A494-70DBEA55158C}">
      <dgm:prSet/>
      <dgm:spPr/>
      <dgm:t>
        <a:bodyPr/>
        <a:lstStyle/>
        <a:p>
          <a:r>
            <a:rPr lang="en-US" err="1">
              <a:cs typeface="Calibri Light"/>
            </a:rPr>
            <a:t>Bakshi</a:t>
          </a:r>
          <a:r>
            <a:rPr lang="en-US">
              <a:cs typeface="Calibri Light"/>
            </a:rPr>
            <a:t> Aarti, Sunil Kumar </a:t>
          </a:r>
          <a:r>
            <a:rPr lang="en-US" err="1">
              <a:cs typeface="Calibri Light"/>
            </a:rPr>
            <a:t>Kopparapu</a:t>
          </a:r>
          <a:r>
            <a:rPr lang="en-US">
              <a:cs typeface="Calibri Light"/>
            </a:rPr>
            <a:t>. " </a:t>
          </a:r>
          <a:r>
            <a:rPr lang="en-US"/>
            <a:t>Spoken Indian Language Classification Using ANN and Multi-Class SVM", 2018 International Conference On Advances in Communication  and Computing Technology (ICACCT), 2018.</a:t>
          </a:r>
        </a:p>
      </dgm:t>
    </dgm:pt>
    <dgm:pt modelId="{B27A1523-E906-4E9E-898C-58599300FE70}" type="parTrans" cxnId="{E6C71CD8-A7AE-4178-990C-DC8E17B01325}">
      <dgm:prSet/>
      <dgm:spPr/>
      <dgm:t>
        <a:bodyPr/>
        <a:lstStyle/>
        <a:p>
          <a:endParaRPr lang="en-US"/>
        </a:p>
      </dgm:t>
    </dgm:pt>
    <dgm:pt modelId="{EA424BBB-5679-40F7-811A-EDB085DA8AD3}" type="sibTrans" cxnId="{E6C71CD8-A7AE-4178-990C-DC8E17B01325}">
      <dgm:prSet/>
      <dgm:spPr/>
      <dgm:t>
        <a:bodyPr/>
        <a:lstStyle/>
        <a:p>
          <a:endParaRPr lang="en-US"/>
        </a:p>
      </dgm:t>
    </dgm:pt>
    <dgm:pt modelId="{46A59F69-083E-4DD5-B070-6C9EB85391A1}">
      <dgm:prSet/>
      <dgm:spPr/>
      <dgm:t>
        <a:bodyPr/>
        <a:lstStyle/>
        <a:p>
          <a:r>
            <a:rPr lang="en-US">
              <a:cs typeface="Calibri Light"/>
            </a:rPr>
            <a:t>www</a:t>
          </a:r>
          <a:r>
            <a:rPr lang="en-US"/>
            <a:t>.nvidia.in/object/tesla-k80-dual-gpu-accelerator-oct-14-2014-in.html Accessed on December 2018.</a:t>
          </a:r>
        </a:p>
      </dgm:t>
    </dgm:pt>
    <dgm:pt modelId="{B05B72D9-1B3C-45F4-9D19-D8558E4162C2}" type="parTrans" cxnId="{03705C15-0B83-4C38-982C-224A55D7CF70}">
      <dgm:prSet/>
      <dgm:spPr/>
      <dgm:t>
        <a:bodyPr/>
        <a:lstStyle/>
        <a:p>
          <a:endParaRPr lang="en-US"/>
        </a:p>
      </dgm:t>
    </dgm:pt>
    <dgm:pt modelId="{C63078F9-60F4-432B-B3C3-7157BD402FE4}" type="sibTrans" cxnId="{03705C15-0B83-4C38-982C-224A55D7CF70}">
      <dgm:prSet/>
      <dgm:spPr/>
      <dgm:t>
        <a:bodyPr/>
        <a:lstStyle/>
        <a:p>
          <a:endParaRPr lang="en-US"/>
        </a:p>
      </dgm:t>
    </dgm:pt>
    <dgm:pt modelId="{11E6EE02-69DD-4CAB-BE4F-8F94BFE7D341}">
      <dgm:prSet/>
      <dgm:spPr/>
      <dgm:t>
        <a:bodyPr/>
        <a:lstStyle/>
        <a:p>
          <a:r>
            <a:rPr lang="en-US">
              <a:cs typeface="Calibri Light"/>
            </a:rPr>
            <a:t> </a:t>
          </a:r>
          <a:r>
            <a:rPr lang="en-US" err="1">
              <a:cs typeface="Calibri Light"/>
            </a:rPr>
            <a:t>Seyedali</a:t>
          </a:r>
          <a:r>
            <a:rPr lang="en-US">
              <a:cs typeface="Calibri Light"/>
            </a:rPr>
            <a:t> </a:t>
          </a:r>
          <a:r>
            <a:rPr lang="en-US" err="1">
              <a:cs typeface="Calibri Light"/>
            </a:rPr>
            <a:t>Mirjalili</a:t>
          </a:r>
          <a:r>
            <a:rPr lang="en-US"/>
            <a:t>, Seyed Mohammad </a:t>
          </a:r>
          <a:r>
            <a:rPr lang="en-US" err="1"/>
            <a:t>Mirjalili</a:t>
          </a:r>
          <a:r>
            <a:rPr lang="en-US"/>
            <a:t>, and Andrew Lewis, “Grey Wolf Optimizer”.</a:t>
          </a:r>
        </a:p>
      </dgm:t>
    </dgm:pt>
    <dgm:pt modelId="{4E04D874-8DE7-4A2F-A975-86E45B3810FF}" type="parTrans" cxnId="{D7CB27AE-6A9A-44D5-8D76-072D2505965C}">
      <dgm:prSet/>
      <dgm:spPr/>
    </dgm:pt>
    <dgm:pt modelId="{0866D608-17FA-47C6-BAFB-083363F61B3D}" type="sibTrans" cxnId="{D7CB27AE-6A9A-44D5-8D76-072D2505965C}">
      <dgm:prSet/>
      <dgm:spPr/>
      <dgm:t>
        <a:bodyPr/>
        <a:lstStyle/>
        <a:p>
          <a:endParaRPr lang="en-US"/>
        </a:p>
      </dgm:t>
    </dgm:pt>
    <dgm:pt modelId="{9C33CB46-5880-4A86-BB85-C50AD46117E6}" type="pres">
      <dgm:prSet presAssocID="{1EB76C26-563E-443C-9265-6FEE19AAA30D}" presName="vert0" presStyleCnt="0">
        <dgm:presLayoutVars>
          <dgm:dir/>
          <dgm:animOne val="branch"/>
          <dgm:animLvl val="lvl"/>
        </dgm:presLayoutVars>
      </dgm:prSet>
      <dgm:spPr/>
    </dgm:pt>
    <dgm:pt modelId="{F158F284-260B-4ED9-9A9D-0DD5E0E0FE9B}" type="pres">
      <dgm:prSet presAssocID="{8D77F119-D21A-4FD8-8DD2-F6826999D019}" presName="thickLine" presStyleLbl="alignNode1" presStyleIdx="0" presStyleCnt="4"/>
      <dgm:spPr/>
    </dgm:pt>
    <dgm:pt modelId="{6BFA1559-C3C4-4585-9BCC-C4EBA74D1F4B}" type="pres">
      <dgm:prSet presAssocID="{8D77F119-D21A-4FD8-8DD2-F6826999D019}" presName="horz1" presStyleCnt="0"/>
      <dgm:spPr/>
    </dgm:pt>
    <dgm:pt modelId="{F63C2A40-63E4-4B32-8E8E-A5CF9434D73D}" type="pres">
      <dgm:prSet presAssocID="{8D77F119-D21A-4FD8-8DD2-F6826999D019}" presName="tx1" presStyleLbl="revTx" presStyleIdx="0" presStyleCnt="4"/>
      <dgm:spPr/>
    </dgm:pt>
    <dgm:pt modelId="{A17279B4-0172-428D-AFF1-6B9BE1487721}" type="pres">
      <dgm:prSet presAssocID="{8D77F119-D21A-4FD8-8DD2-F6826999D019}" presName="vert1" presStyleCnt="0"/>
      <dgm:spPr/>
    </dgm:pt>
    <dgm:pt modelId="{76962320-2537-4401-883C-6C004AB5163B}" type="pres">
      <dgm:prSet presAssocID="{11E6EE02-69DD-4CAB-BE4F-8F94BFE7D341}" presName="thickLine" presStyleLbl="alignNode1" presStyleIdx="1" presStyleCnt="4"/>
      <dgm:spPr/>
    </dgm:pt>
    <dgm:pt modelId="{765A979D-B0E2-43EE-BBDA-585975F27D18}" type="pres">
      <dgm:prSet presAssocID="{11E6EE02-69DD-4CAB-BE4F-8F94BFE7D341}" presName="horz1" presStyleCnt="0"/>
      <dgm:spPr/>
    </dgm:pt>
    <dgm:pt modelId="{D2F311D6-C4AA-4BE6-8DD2-35D47A03B6CA}" type="pres">
      <dgm:prSet presAssocID="{11E6EE02-69DD-4CAB-BE4F-8F94BFE7D341}" presName="tx1" presStyleLbl="revTx" presStyleIdx="1" presStyleCnt="4"/>
      <dgm:spPr/>
    </dgm:pt>
    <dgm:pt modelId="{A44A207D-CBCA-42BA-AC29-DBADF013231D}" type="pres">
      <dgm:prSet presAssocID="{11E6EE02-69DD-4CAB-BE4F-8F94BFE7D341}" presName="vert1" presStyleCnt="0"/>
      <dgm:spPr/>
    </dgm:pt>
    <dgm:pt modelId="{39467026-2525-4F8D-85F0-2EEDAD18BF0E}" type="pres">
      <dgm:prSet presAssocID="{3D5EE3AE-037F-458A-A494-70DBEA55158C}" presName="thickLine" presStyleLbl="alignNode1" presStyleIdx="2" presStyleCnt="4"/>
      <dgm:spPr/>
    </dgm:pt>
    <dgm:pt modelId="{D4040569-4770-43AC-BEE5-28F9863838A6}" type="pres">
      <dgm:prSet presAssocID="{3D5EE3AE-037F-458A-A494-70DBEA55158C}" presName="horz1" presStyleCnt="0"/>
      <dgm:spPr/>
    </dgm:pt>
    <dgm:pt modelId="{D52F8887-C6FB-403A-B18D-82ABFE37E32F}" type="pres">
      <dgm:prSet presAssocID="{3D5EE3AE-037F-458A-A494-70DBEA55158C}" presName="tx1" presStyleLbl="revTx" presStyleIdx="2" presStyleCnt="4"/>
      <dgm:spPr/>
    </dgm:pt>
    <dgm:pt modelId="{C46F2AD8-4F14-44AA-A2B6-3DF205EB7F88}" type="pres">
      <dgm:prSet presAssocID="{3D5EE3AE-037F-458A-A494-70DBEA55158C}" presName="vert1" presStyleCnt="0"/>
      <dgm:spPr/>
    </dgm:pt>
    <dgm:pt modelId="{83C3695B-FC86-4B05-834E-88A0B60EA7E6}" type="pres">
      <dgm:prSet presAssocID="{46A59F69-083E-4DD5-B070-6C9EB85391A1}" presName="thickLine" presStyleLbl="alignNode1" presStyleIdx="3" presStyleCnt="4"/>
      <dgm:spPr/>
    </dgm:pt>
    <dgm:pt modelId="{2CB8A4AF-A367-427B-8811-AEE7C708FFF9}" type="pres">
      <dgm:prSet presAssocID="{46A59F69-083E-4DD5-B070-6C9EB85391A1}" presName="horz1" presStyleCnt="0"/>
      <dgm:spPr/>
    </dgm:pt>
    <dgm:pt modelId="{97F601C2-E1EB-423C-BCC5-074CBAF23120}" type="pres">
      <dgm:prSet presAssocID="{46A59F69-083E-4DD5-B070-6C9EB85391A1}" presName="tx1" presStyleLbl="revTx" presStyleIdx="3" presStyleCnt="4"/>
      <dgm:spPr/>
    </dgm:pt>
    <dgm:pt modelId="{21DC2D99-B2CD-49B4-9667-FE0C99BCFD18}" type="pres">
      <dgm:prSet presAssocID="{46A59F69-083E-4DD5-B070-6C9EB85391A1}" presName="vert1" presStyleCnt="0"/>
      <dgm:spPr/>
    </dgm:pt>
  </dgm:ptLst>
  <dgm:cxnLst>
    <dgm:cxn modelId="{03705C15-0B83-4C38-982C-224A55D7CF70}" srcId="{1EB76C26-563E-443C-9265-6FEE19AAA30D}" destId="{46A59F69-083E-4DD5-B070-6C9EB85391A1}" srcOrd="3" destOrd="0" parTransId="{B05B72D9-1B3C-45F4-9D19-D8558E4162C2}" sibTransId="{C63078F9-60F4-432B-B3C3-7157BD402FE4}"/>
    <dgm:cxn modelId="{6DF9784A-684B-4D66-9407-05102263B3BB}" type="presOf" srcId="{11E6EE02-69DD-4CAB-BE4F-8F94BFE7D341}" destId="{D2F311D6-C4AA-4BE6-8DD2-35D47A03B6CA}" srcOrd="0" destOrd="0" presId="urn:microsoft.com/office/officeart/2008/layout/LinedList"/>
    <dgm:cxn modelId="{DD114E78-035A-4878-8C0A-5238695024F1}" srcId="{1EB76C26-563E-443C-9265-6FEE19AAA30D}" destId="{8D77F119-D21A-4FD8-8DD2-F6826999D019}" srcOrd="0" destOrd="0" parTransId="{9CF9DBDE-24FF-470F-B2C4-EFEB053542B9}" sibTransId="{7FB99E3C-4AD1-4E39-AD7E-8CBB6F2C70CF}"/>
    <dgm:cxn modelId="{5CF5029A-B7E4-489C-BB4C-8D749CD83F6C}" type="presOf" srcId="{1EB76C26-563E-443C-9265-6FEE19AAA30D}" destId="{9C33CB46-5880-4A86-BB85-C50AD46117E6}" srcOrd="0" destOrd="0" presId="urn:microsoft.com/office/officeart/2008/layout/LinedList"/>
    <dgm:cxn modelId="{7C2340AB-3B3B-4839-902A-272723EFE30E}" type="presOf" srcId="{3D5EE3AE-037F-458A-A494-70DBEA55158C}" destId="{D52F8887-C6FB-403A-B18D-82ABFE37E32F}" srcOrd="0" destOrd="0" presId="urn:microsoft.com/office/officeart/2008/layout/LinedList"/>
    <dgm:cxn modelId="{D7CB27AE-6A9A-44D5-8D76-072D2505965C}" srcId="{1EB76C26-563E-443C-9265-6FEE19AAA30D}" destId="{11E6EE02-69DD-4CAB-BE4F-8F94BFE7D341}" srcOrd="1" destOrd="0" parTransId="{4E04D874-8DE7-4A2F-A975-86E45B3810FF}" sibTransId="{0866D608-17FA-47C6-BAFB-083363F61B3D}"/>
    <dgm:cxn modelId="{B12B22BF-DEF2-4119-9421-46DF4C59D09A}" type="presOf" srcId="{8D77F119-D21A-4FD8-8DD2-F6826999D019}" destId="{F63C2A40-63E4-4B32-8E8E-A5CF9434D73D}" srcOrd="0" destOrd="0" presId="urn:microsoft.com/office/officeart/2008/layout/LinedList"/>
    <dgm:cxn modelId="{E6C71CD8-A7AE-4178-990C-DC8E17B01325}" srcId="{1EB76C26-563E-443C-9265-6FEE19AAA30D}" destId="{3D5EE3AE-037F-458A-A494-70DBEA55158C}" srcOrd="2" destOrd="0" parTransId="{B27A1523-E906-4E9E-898C-58599300FE70}" sibTransId="{EA424BBB-5679-40F7-811A-EDB085DA8AD3}"/>
    <dgm:cxn modelId="{049E43DC-7ED1-4E4D-91FE-7D1DE6E353EC}" type="presOf" srcId="{46A59F69-083E-4DD5-B070-6C9EB85391A1}" destId="{97F601C2-E1EB-423C-BCC5-074CBAF23120}" srcOrd="0" destOrd="0" presId="urn:microsoft.com/office/officeart/2008/layout/LinedList"/>
    <dgm:cxn modelId="{B1A81E54-ABD1-4D38-ACE1-416283590EE6}" type="presParOf" srcId="{9C33CB46-5880-4A86-BB85-C50AD46117E6}" destId="{F158F284-260B-4ED9-9A9D-0DD5E0E0FE9B}" srcOrd="0" destOrd="0" presId="urn:microsoft.com/office/officeart/2008/layout/LinedList"/>
    <dgm:cxn modelId="{3F88F78B-BC08-4AA5-BBE3-E3F88DE25EA0}" type="presParOf" srcId="{9C33CB46-5880-4A86-BB85-C50AD46117E6}" destId="{6BFA1559-C3C4-4585-9BCC-C4EBA74D1F4B}" srcOrd="1" destOrd="0" presId="urn:microsoft.com/office/officeart/2008/layout/LinedList"/>
    <dgm:cxn modelId="{BEBA4DCB-AD09-40E2-A4CF-69BA9D2D3EAE}" type="presParOf" srcId="{6BFA1559-C3C4-4585-9BCC-C4EBA74D1F4B}" destId="{F63C2A40-63E4-4B32-8E8E-A5CF9434D73D}" srcOrd="0" destOrd="0" presId="urn:microsoft.com/office/officeart/2008/layout/LinedList"/>
    <dgm:cxn modelId="{FEBA286E-2672-4BDA-A927-9FD5C35CB3C6}" type="presParOf" srcId="{6BFA1559-C3C4-4585-9BCC-C4EBA74D1F4B}" destId="{A17279B4-0172-428D-AFF1-6B9BE1487721}" srcOrd="1" destOrd="0" presId="urn:microsoft.com/office/officeart/2008/layout/LinedList"/>
    <dgm:cxn modelId="{E2539934-1FBB-457F-9487-2FC28AD1B96C}" type="presParOf" srcId="{9C33CB46-5880-4A86-BB85-C50AD46117E6}" destId="{76962320-2537-4401-883C-6C004AB5163B}" srcOrd="2" destOrd="0" presId="urn:microsoft.com/office/officeart/2008/layout/LinedList"/>
    <dgm:cxn modelId="{2C002EFD-9D98-4915-B9CA-6C5042458B4C}" type="presParOf" srcId="{9C33CB46-5880-4A86-BB85-C50AD46117E6}" destId="{765A979D-B0E2-43EE-BBDA-585975F27D18}" srcOrd="3" destOrd="0" presId="urn:microsoft.com/office/officeart/2008/layout/LinedList"/>
    <dgm:cxn modelId="{BBBB403C-865B-4A8C-B97A-8049F521C615}" type="presParOf" srcId="{765A979D-B0E2-43EE-BBDA-585975F27D18}" destId="{D2F311D6-C4AA-4BE6-8DD2-35D47A03B6CA}" srcOrd="0" destOrd="0" presId="urn:microsoft.com/office/officeart/2008/layout/LinedList"/>
    <dgm:cxn modelId="{531F999D-C39C-4FFD-8B61-9AD611CAEFD0}" type="presParOf" srcId="{765A979D-B0E2-43EE-BBDA-585975F27D18}" destId="{A44A207D-CBCA-42BA-AC29-DBADF013231D}" srcOrd="1" destOrd="0" presId="urn:microsoft.com/office/officeart/2008/layout/LinedList"/>
    <dgm:cxn modelId="{2F668D24-4B30-4C55-BD36-BDCD11548AEA}" type="presParOf" srcId="{9C33CB46-5880-4A86-BB85-C50AD46117E6}" destId="{39467026-2525-4F8D-85F0-2EEDAD18BF0E}" srcOrd="4" destOrd="0" presId="urn:microsoft.com/office/officeart/2008/layout/LinedList"/>
    <dgm:cxn modelId="{4EA0962A-260E-4A30-AA4B-E2B518784DAF}" type="presParOf" srcId="{9C33CB46-5880-4A86-BB85-C50AD46117E6}" destId="{D4040569-4770-43AC-BEE5-28F9863838A6}" srcOrd="5" destOrd="0" presId="urn:microsoft.com/office/officeart/2008/layout/LinedList"/>
    <dgm:cxn modelId="{F754A249-73FC-44EC-9C4D-17ABBDAFC7F9}" type="presParOf" srcId="{D4040569-4770-43AC-BEE5-28F9863838A6}" destId="{D52F8887-C6FB-403A-B18D-82ABFE37E32F}" srcOrd="0" destOrd="0" presId="urn:microsoft.com/office/officeart/2008/layout/LinedList"/>
    <dgm:cxn modelId="{FC9092F2-08FA-4CE4-9175-0F3A0599FA56}" type="presParOf" srcId="{D4040569-4770-43AC-BEE5-28F9863838A6}" destId="{C46F2AD8-4F14-44AA-A2B6-3DF205EB7F88}" srcOrd="1" destOrd="0" presId="urn:microsoft.com/office/officeart/2008/layout/LinedList"/>
    <dgm:cxn modelId="{1C01643D-E96A-4AC6-8DA5-C3EF412726B2}" type="presParOf" srcId="{9C33CB46-5880-4A86-BB85-C50AD46117E6}" destId="{83C3695B-FC86-4B05-834E-88A0B60EA7E6}" srcOrd="6" destOrd="0" presId="urn:microsoft.com/office/officeart/2008/layout/LinedList"/>
    <dgm:cxn modelId="{280C3257-CAB6-45E3-99C4-75EE3862B24E}" type="presParOf" srcId="{9C33CB46-5880-4A86-BB85-C50AD46117E6}" destId="{2CB8A4AF-A367-427B-8811-AEE7C708FFF9}" srcOrd="7" destOrd="0" presId="urn:microsoft.com/office/officeart/2008/layout/LinedList"/>
    <dgm:cxn modelId="{ABCB9522-DC1F-4D24-9891-21A20C962F90}" type="presParOf" srcId="{2CB8A4AF-A367-427B-8811-AEE7C708FFF9}" destId="{97F601C2-E1EB-423C-BCC5-074CBAF23120}" srcOrd="0" destOrd="0" presId="urn:microsoft.com/office/officeart/2008/layout/LinedList"/>
    <dgm:cxn modelId="{879A149C-BCAB-46F8-9D13-7A6AAADF4F76}" type="presParOf" srcId="{2CB8A4AF-A367-427B-8811-AEE7C708FFF9}" destId="{21DC2D99-B2CD-49B4-9667-FE0C99BCFD18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9DAA48-5641-4825-9C94-FBB7AE812266}">
      <dsp:nvSpPr>
        <dsp:cNvPr id="0" name=""/>
        <dsp:cNvSpPr/>
      </dsp:nvSpPr>
      <dsp:spPr>
        <a:xfrm>
          <a:off x="1412575" y="0"/>
          <a:ext cx="941717" cy="734683"/>
        </a:xfrm>
        <a:prstGeom prst="trapezoid">
          <a:avLst>
            <a:gd name="adj" fmla="val 6409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>
              <a:cs typeface="Calibri Light"/>
            </a:rPr>
            <a:t>Alpha</a:t>
          </a:r>
        </a:p>
      </dsp:txBody>
      <dsp:txXfrm>
        <a:off x="1412575" y="0"/>
        <a:ext cx="941717" cy="734683"/>
      </dsp:txXfrm>
    </dsp:sp>
    <dsp:sp modelId="{14E89E60-8FE9-43CF-82EB-36B1723B9E8D}">
      <dsp:nvSpPr>
        <dsp:cNvPr id="0" name=""/>
        <dsp:cNvSpPr/>
      </dsp:nvSpPr>
      <dsp:spPr>
        <a:xfrm>
          <a:off x="941717" y="734683"/>
          <a:ext cx="1883434" cy="734683"/>
        </a:xfrm>
        <a:prstGeom prst="trapezoid">
          <a:avLst>
            <a:gd name="adj" fmla="val 6409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>
              <a:cs typeface="Calibri Light"/>
            </a:rPr>
            <a:t>Beta</a:t>
          </a:r>
        </a:p>
      </dsp:txBody>
      <dsp:txXfrm>
        <a:off x="1271317" y="734683"/>
        <a:ext cx="1224232" cy="734683"/>
      </dsp:txXfrm>
    </dsp:sp>
    <dsp:sp modelId="{FD2CB681-AFA4-45D1-84BF-6F1EC4579FB2}">
      <dsp:nvSpPr>
        <dsp:cNvPr id="0" name=""/>
        <dsp:cNvSpPr/>
      </dsp:nvSpPr>
      <dsp:spPr>
        <a:xfrm>
          <a:off x="470858" y="1469366"/>
          <a:ext cx="2825151" cy="734683"/>
        </a:xfrm>
        <a:prstGeom prst="trapezoid">
          <a:avLst>
            <a:gd name="adj" fmla="val 6409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>
              <a:cs typeface="Calibri Light"/>
            </a:rPr>
            <a:t>Delta</a:t>
          </a:r>
        </a:p>
      </dsp:txBody>
      <dsp:txXfrm>
        <a:off x="965259" y="1469366"/>
        <a:ext cx="1836348" cy="734683"/>
      </dsp:txXfrm>
    </dsp:sp>
    <dsp:sp modelId="{16A20FF3-5751-4511-9C60-3049E28FFC6D}">
      <dsp:nvSpPr>
        <dsp:cNvPr id="0" name=""/>
        <dsp:cNvSpPr/>
      </dsp:nvSpPr>
      <dsp:spPr>
        <a:xfrm>
          <a:off x="0" y="2204049"/>
          <a:ext cx="3766868" cy="734683"/>
        </a:xfrm>
        <a:prstGeom prst="trapezoid">
          <a:avLst>
            <a:gd name="adj" fmla="val 6409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>
              <a:cs typeface="Calibri Light"/>
            </a:rPr>
            <a:t>Omega</a:t>
          </a:r>
        </a:p>
      </dsp:txBody>
      <dsp:txXfrm>
        <a:off x="659201" y="2204049"/>
        <a:ext cx="2448464" cy="73468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158F284-260B-4ED9-9A9D-0DD5E0E0FE9B}">
      <dsp:nvSpPr>
        <dsp:cNvPr id="0" name=""/>
        <dsp:cNvSpPr/>
      </dsp:nvSpPr>
      <dsp:spPr>
        <a:xfrm>
          <a:off x="0" y="688"/>
          <a:ext cx="8202417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3C2A40-63E4-4B32-8E8E-A5CF9434D73D}">
      <dsp:nvSpPr>
        <dsp:cNvPr id="0" name=""/>
        <dsp:cNvSpPr/>
      </dsp:nvSpPr>
      <dsp:spPr>
        <a:xfrm>
          <a:off x="0" y="688"/>
          <a:ext cx="8202417" cy="1128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cs typeface="Calibri Light"/>
            </a:rPr>
            <a:t>I. Guyon, A. </a:t>
          </a:r>
          <a:r>
            <a:rPr lang="en-US" sz="1800" kern="1200" err="1">
              <a:cs typeface="Calibri Light"/>
            </a:rPr>
            <a:t>Elisseeff</a:t>
          </a:r>
          <a:r>
            <a:rPr lang="en-US" sz="1800" kern="1200"/>
            <a:t>, "An introduction to variable and attribute selection". The Journal of Machine Learning Research; 2003; 3: 1157-1182. </a:t>
          </a:r>
        </a:p>
      </dsp:txBody>
      <dsp:txXfrm>
        <a:off x="0" y="688"/>
        <a:ext cx="8202417" cy="1128132"/>
      </dsp:txXfrm>
    </dsp:sp>
    <dsp:sp modelId="{05CEF440-53B9-4AAC-AAA9-FD81DEE13AA3}">
      <dsp:nvSpPr>
        <dsp:cNvPr id="0" name=""/>
        <dsp:cNvSpPr/>
      </dsp:nvSpPr>
      <dsp:spPr>
        <a:xfrm>
          <a:off x="0" y="1128821"/>
          <a:ext cx="8202417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1FEAF0E-349F-4CA7-B7CE-386DEE05F344}">
      <dsp:nvSpPr>
        <dsp:cNvPr id="0" name=""/>
        <dsp:cNvSpPr/>
      </dsp:nvSpPr>
      <dsp:spPr>
        <a:xfrm>
          <a:off x="0" y="1128821"/>
          <a:ext cx="8202417" cy="1128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err="1">
              <a:cs typeface="Calibri Light"/>
            </a:rPr>
            <a:t>Emary</a:t>
          </a:r>
          <a:r>
            <a:rPr lang="en-US" sz="1800" kern="1200">
              <a:cs typeface="Calibri Light"/>
            </a:rPr>
            <a:t>, E., Waleed </a:t>
          </a:r>
          <a:r>
            <a:rPr lang="en-US" sz="1800" kern="1200" err="1">
              <a:cs typeface="Calibri Light"/>
            </a:rPr>
            <a:t>Yamany</a:t>
          </a:r>
          <a:r>
            <a:rPr lang="en-US" sz="1800" kern="1200">
              <a:cs typeface="Calibri Light"/>
            </a:rPr>
            <a:t>, Aboul Ella </a:t>
          </a:r>
          <a:r>
            <a:rPr lang="en-US" sz="1800" kern="1200" err="1">
              <a:cs typeface="Calibri Light"/>
            </a:rPr>
            <a:t>Hassanien</a:t>
          </a:r>
          <a:r>
            <a:rPr lang="en-US" sz="1800" kern="1200"/>
            <a:t>, and Vaclav </a:t>
          </a:r>
          <a:r>
            <a:rPr lang="en-US" sz="1800" kern="1200" err="1"/>
            <a:t>Snasel</a:t>
          </a:r>
          <a:r>
            <a:rPr lang="en-US" sz="1800" kern="1200"/>
            <a:t>. "Multi-Objective Gray-Wolf Optimization for Attribute Reduction", Procedia Computer Science, 2015.. </a:t>
          </a:r>
        </a:p>
      </dsp:txBody>
      <dsp:txXfrm>
        <a:off x="0" y="1128821"/>
        <a:ext cx="8202417" cy="1128132"/>
      </dsp:txXfrm>
    </dsp:sp>
    <dsp:sp modelId="{39467026-2525-4F8D-85F0-2EEDAD18BF0E}">
      <dsp:nvSpPr>
        <dsp:cNvPr id="0" name=""/>
        <dsp:cNvSpPr/>
      </dsp:nvSpPr>
      <dsp:spPr>
        <a:xfrm>
          <a:off x="0" y="2256954"/>
          <a:ext cx="8202417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2F8887-C6FB-403A-B18D-82ABFE37E32F}">
      <dsp:nvSpPr>
        <dsp:cNvPr id="0" name=""/>
        <dsp:cNvSpPr/>
      </dsp:nvSpPr>
      <dsp:spPr>
        <a:xfrm>
          <a:off x="0" y="2256954"/>
          <a:ext cx="8202417" cy="1128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Nosaka R, Fukui K. HEp-2 cell classification using rotation invariant co-occurrence among local binary patterns. Pattern </a:t>
          </a:r>
          <a:r>
            <a:rPr lang="en-US" sz="1800" kern="1200" err="1"/>
            <a:t>Recognit</a:t>
          </a:r>
          <a:r>
            <a:rPr lang="en-US" sz="1800" kern="1200"/>
            <a:t>. Elsevier; 2014;47: 2428–2436.</a:t>
          </a:r>
        </a:p>
      </dsp:txBody>
      <dsp:txXfrm>
        <a:off x="0" y="2256954"/>
        <a:ext cx="8202417" cy="1128132"/>
      </dsp:txXfrm>
    </dsp:sp>
    <dsp:sp modelId="{83C3695B-FC86-4B05-834E-88A0B60EA7E6}">
      <dsp:nvSpPr>
        <dsp:cNvPr id="0" name=""/>
        <dsp:cNvSpPr/>
      </dsp:nvSpPr>
      <dsp:spPr>
        <a:xfrm>
          <a:off x="0" y="3385087"/>
          <a:ext cx="8202417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F601C2-E1EB-423C-BCC5-074CBAF23120}">
      <dsp:nvSpPr>
        <dsp:cNvPr id="0" name=""/>
        <dsp:cNvSpPr/>
      </dsp:nvSpPr>
      <dsp:spPr>
        <a:xfrm>
          <a:off x="0" y="3385087"/>
          <a:ext cx="8202417" cy="1128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cs typeface="Calibri Light"/>
            </a:rPr>
            <a:t>Manish Kumar Rai, </a:t>
          </a:r>
          <a:r>
            <a:rPr lang="en-US" sz="1800" kern="1200" err="1">
              <a:cs typeface="Calibri Light"/>
            </a:rPr>
            <a:t>Neetish</a:t>
          </a:r>
          <a:r>
            <a:rPr lang="en-US" sz="1800" kern="1200">
              <a:cs typeface="Calibri Light"/>
            </a:rPr>
            <a:t>, </a:t>
          </a:r>
          <a:r>
            <a:rPr lang="en-US" sz="1800" kern="1200"/>
            <a:t>and Md. S. Fahad, </a:t>
          </a:r>
          <a:r>
            <a:rPr lang="en-US" sz="1800" kern="1200" err="1"/>
            <a:t>Jainath</a:t>
          </a:r>
          <a:r>
            <a:rPr lang="en-US" sz="1800" kern="1200"/>
            <a:t> Yadav and K. Sreenivasa Rao `` Language Identification Using PLDA Based on I-Vector in Noisy Environment'', Int. Conf. on Advances in Computing, Communications and Informatics, pp.1014-1020, 2016.</a:t>
          </a:r>
        </a:p>
      </dsp:txBody>
      <dsp:txXfrm>
        <a:off x="0" y="3385087"/>
        <a:ext cx="8202417" cy="1128132"/>
      </dsp:txXfrm>
    </dsp:sp>
    <dsp:sp modelId="{BDE7BEA0-F6FD-4A57-AC4E-CB1E2B61414C}">
      <dsp:nvSpPr>
        <dsp:cNvPr id="0" name=""/>
        <dsp:cNvSpPr/>
      </dsp:nvSpPr>
      <dsp:spPr>
        <a:xfrm>
          <a:off x="0" y="4513220"/>
          <a:ext cx="8202417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1A0AAB8-8BEA-4715-B17A-DC359F049794}">
      <dsp:nvSpPr>
        <dsp:cNvPr id="0" name=""/>
        <dsp:cNvSpPr/>
      </dsp:nvSpPr>
      <dsp:spPr>
        <a:xfrm>
          <a:off x="0" y="4513220"/>
          <a:ext cx="8202417" cy="1128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https://www.ethnologue.com Accessed on 3 August, 2018.</a:t>
          </a:r>
        </a:p>
      </dsp:txBody>
      <dsp:txXfrm>
        <a:off x="0" y="4513220"/>
        <a:ext cx="8202417" cy="112813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158F284-260B-4ED9-9A9D-0DD5E0E0FE9B}">
      <dsp:nvSpPr>
        <dsp:cNvPr id="0" name=""/>
        <dsp:cNvSpPr/>
      </dsp:nvSpPr>
      <dsp:spPr>
        <a:xfrm>
          <a:off x="0" y="0"/>
          <a:ext cx="8202417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3C2A40-63E4-4B32-8E8E-A5CF9434D73D}">
      <dsp:nvSpPr>
        <dsp:cNvPr id="0" name=""/>
        <dsp:cNvSpPr/>
      </dsp:nvSpPr>
      <dsp:spPr>
        <a:xfrm>
          <a:off x="0" y="0"/>
          <a:ext cx="8202417" cy="11269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err="1">
              <a:cs typeface="Calibri Light"/>
            </a:rPr>
            <a:t>Jyotsana</a:t>
          </a:r>
          <a:r>
            <a:rPr lang="en-US" sz="2000" kern="1200">
              <a:cs typeface="Calibri Light"/>
            </a:rPr>
            <a:t> Bal </a:t>
          </a:r>
          <a:r>
            <a:rPr lang="en-US" sz="2000" kern="1200" err="1">
              <a:cs typeface="Calibri Light"/>
            </a:rPr>
            <a:t>leda</a:t>
          </a:r>
          <a:r>
            <a:rPr lang="en-US" sz="2000" kern="1200">
              <a:cs typeface="Calibri Light"/>
            </a:rPr>
            <a:t>, Hema A Murthy, and </a:t>
          </a:r>
          <a:r>
            <a:rPr lang="en-US" sz="2000" kern="1200" err="1">
              <a:cs typeface="Calibri Light"/>
            </a:rPr>
            <a:t>T.Nagarajan</a:t>
          </a:r>
          <a:r>
            <a:rPr lang="en-US" sz="2000" kern="1200">
              <a:cs typeface="Calibri Light"/>
            </a:rPr>
            <a:t>, “Language identification from short segments of speech”, Sixth Int. Conf. on Spoken Language Processing, Vol.3, pp.1033-1036, 2000.</a:t>
          </a:r>
          <a:endParaRPr lang="en-US" sz="2000" kern="1200"/>
        </a:p>
      </dsp:txBody>
      <dsp:txXfrm>
        <a:off x="0" y="0"/>
        <a:ext cx="8202417" cy="1126909"/>
      </dsp:txXfrm>
    </dsp:sp>
    <dsp:sp modelId="{76962320-2537-4401-883C-6C004AB5163B}">
      <dsp:nvSpPr>
        <dsp:cNvPr id="0" name=""/>
        <dsp:cNvSpPr/>
      </dsp:nvSpPr>
      <dsp:spPr>
        <a:xfrm>
          <a:off x="0" y="1126909"/>
          <a:ext cx="8202417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F311D6-C4AA-4BE6-8DD2-35D47A03B6CA}">
      <dsp:nvSpPr>
        <dsp:cNvPr id="0" name=""/>
        <dsp:cNvSpPr/>
      </dsp:nvSpPr>
      <dsp:spPr>
        <a:xfrm>
          <a:off x="0" y="1126909"/>
          <a:ext cx="8202417" cy="11269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cs typeface="Calibri Light"/>
            </a:rPr>
            <a:t> </a:t>
          </a:r>
          <a:r>
            <a:rPr lang="en-US" sz="2000" kern="1200" err="1">
              <a:cs typeface="Calibri Light"/>
            </a:rPr>
            <a:t>Seyedali</a:t>
          </a:r>
          <a:r>
            <a:rPr lang="en-US" sz="2000" kern="1200">
              <a:cs typeface="Calibri Light"/>
            </a:rPr>
            <a:t> </a:t>
          </a:r>
          <a:r>
            <a:rPr lang="en-US" sz="2000" kern="1200" err="1">
              <a:cs typeface="Calibri Light"/>
            </a:rPr>
            <a:t>Mirjalili</a:t>
          </a:r>
          <a:r>
            <a:rPr lang="en-US" sz="2000" kern="1200"/>
            <a:t>, Seyed Mohammad </a:t>
          </a:r>
          <a:r>
            <a:rPr lang="en-US" sz="2000" kern="1200" err="1"/>
            <a:t>Mirjalili</a:t>
          </a:r>
          <a:r>
            <a:rPr lang="en-US" sz="2000" kern="1200"/>
            <a:t>, and Andrew Lewis, “Grey Wolf Optimizer”.</a:t>
          </a:r>
        </a:p>
      </dsp:txBody>
      <dsp:txXfrm>
        <a:off x="0" y="1126909"/>
        <a:ext cx="8202417" cy="1126909"/>
      </dsp:txXfrm>
    </dsp:sp>
    <dsp:sp modelId="{39467026-2525-4F8D-85F0-2EEDAD18BF0E}">
      <dsp:nvSpPr>
        <dsp:cNvPr id="0" name=""/>
        <dsp:cNvSpPr/>
      </dsp:nvSpPr>
      <dsp:spPr>
        <a:xfrm>
          <a:off x="0" y="2253819"/>
          <a:ext cx="8202417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2F8887-C6FB-403A-B18D-82ABFE37E32F}">
      <dsp:nvSpPr>
        <dsp:cNvPr id="0" name=""/>
        <dsp:cNvSpPr/>
      </dsp:nvSpPr>
      <dsp:spPr>
        <a:xfrm>
          <a:off x="0" y="2253819"/>
          <a:ext cx="8202417" cy="11269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err="1">
              <a:cs typeface="Calibri Light"/>
            </a:rPr>
            <a:t>Bakshi</a:t>
          </a:r>
          <a:r>
            <a:rPr lang="en-US" sz="2000" kern="1200">
              <a:cs typeface="Calibri Light"/>
            </a:rPr>
            <a:t> Aarti, Sunil Kumar </a:t>
          </a:r>
          <a:r>
            <a:rPr lang="en-US" sz="2000" kern="1200" err="1">
              <a:cs typeface="Calibri Light"/>
            </a:rPr>
            <a:t>Kopparapu</a:t>
          </a:r>
          <a:r>
            <a:rPr lang="en-US" sz="2000" kern="1200">
              <a:cs typeface="Calibri Light"/>
            </a:rPr>
            <a:t>. " </a:t>
          </a:r>
          <a:r>
            <a:rPr lang="en-US" sz="2000" kern="1200"/>
            <a:t>Spoken Indian Language Classification Using ANN and Multi-Class SVM", 2018 International Conference On Advances in Communication  and Computing Technology (ICACCT), 2018.</a:t>
          </a:r>
        </a:p>
      </dsp:txBody>
      <dsp:txXfrm>
        <a:off x="0" y="2253819"/>
        <a:ext cx="8202417" cy="1126909"/>
      </dsp:txXfrm>
    </dsp:sp>
    <dsp:sp modelId="{83C3695B-FC86-4B05-834E-88A0B60EA7E6}">
      <dsp:nvSpPr>
        <dsp:cNvPr id="0" name=""/>
        <dsp:cNvSpPr/>
      </dsp:nvSpPr>
      <dsp:spPr>
        <a:xfrm>
          <a:off x="0" y="3380729"/>
          <a:ext cx="8202417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F601C2-E1EB-423C-BCC5-074CBAF23120}">
      <dsp:nvSpPr>
        <dsp:cNvPr id="0" name=""/>
        <dsp:cNvSpPr/>
      </dsp:nvSpPr>
      <dsp:spPr>
        <a:xfrm>
          <a:off x="0" y="3380730"/>
          <a:ext cx="8202417" cy="11269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cs typeface="Calibri Light"/>
            </a:rPr>
            <a:t>www</a:t>
          </a:r>
          <a:r>
            <a:rPr lang="en-US" sz="2000" kern="1200"/>
            <a:t>.nvidia.in/object/tesla-k80-dual-gpu-accelerator-oct-14-2014-in.html Accessed on December 2018.</a:t>
          </a:r>
        </a:p>
      </dsp:txBody>
      <dsp:txXfrm>
        <a:off x="0" y="3380730"/>
        <a:ext cx="8202417" cy="112690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27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" y="1"/>
            <a:ext cx="3076575" cy="51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92" tIns="45745" rIns="91492" bIns="45745" numCol="1" anchor="t" anchorCtr="0" compatLnSpc="1">
            <a:prstTxWarp prst="textNoShape">
              <a:avLst/>
            </a:prstTxWarp>
          </a:bodyPr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1048828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9" y="1"/>
            <a:ext cx="3076575" cy="51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92" tIns="45745" rIns="91492" bIns="45745" numCol="1" anchor="t" anchorCtr="0" compatLnSpc="1">
            <a:prstTxWarp prst="textNoShape">
              <a:avLst/>
            </a:prstTxWarp>
          </a:bodyPr>
          <a:lstStyle>
            <a:lvl1pPr algn="r">
              <a:defRPr sz="1100"/>
            </a:lvl1pPr>
          </a:lstStyle>
          <a:p>
            <a:endParaRPr lang="en-US"/>
          </a:p>
        </p:txBody>
      </p:sp>
      <p:sp>
        <p:nvSpPr>
          <p:cNvPr id="1048829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0600" y="766763"/>
            <a:ext cx="5118100" cy="3838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048830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4" y="4862514"/>
            <a:ext cx="5680075" cy="4605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92" tIns="45745" rIns="91492" bIns="4574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831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2" y="9720264"/>
            <a:ext cx="3076575" cy="512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92" tIns="45745" rIns="91492" bIns="45745" numCol="1" anchor="b" anchorCtr="0" compatLnSpc="1">
            <a:prstTxWarp prst="textNoShape">
              <a:avLst/>
            </a:prstTxWarp>
          </a:bodyPr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1048832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9" y="9720264"/>
            <a:ext cx="3076575" cy="512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92" tIns="45745" rIns="91492" bIns="45745" numCol="1" anchor="b" anchorCtr="0" compatLnSpc="1">
            <a:prstTxWarp prst="textNoShape">
              <a:avLst/>
            </a:prstTxWarp>
          </a:bodyPr>
          <a:lstStyle>
            <a:lvl1pPr algn="r">
              <a:defRPr sz="1100"/>
            </a:lvl1pPr>
          </a:lstStyle>
          <a:p>
            <a:fld id="{A9A0EA98-5831-4853-B862-C702E6EB345C}" type="slidenum">
              <a:rPr lang="en-US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Title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39775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43973" y="1964267"/>
            <a:ext cx="5714228" cy="2421464"/>
          </a:xfrm>
        </p:spPr>
        <p:txBody>
          <a:bodyPr anchor="b">
            <a:normAutofit/>
          </a:bodyPr>
          <a:lstStyle>
            <a:lvl1pPr algn="r">
              <a:defRPr sz="4400">
                <a:effectLst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43973" y="4385733"/>
            <a:ext cx="5714228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752311" y="5870576"/>
            <a:ext cx="1212173" cy="377825"/>
          </a:xfrm>
        </p:spPr>
        <p:txBody>
          <a:bodyPr/>
          <a:lstStyle/>
          <a:p>
            <a:fld id="{49BB98BA-32AD-41B2-B8F3-7EB3621237F9}" type="datetimeFigureOut">
              <a:rPr lang="en-US" smtClean="0"/>
              <a:t>4/26/2019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43973" y="5870576"/>
            <a:ext cx="3932137" cy="377825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40685" y="5870576"/>
            <a:ext cx="417516" cy="377825"/>
          </a:xfrm>
        </p:spPr>
        <p:txBody>
          <a:bodyPr/>
          <a:lstStyle/>
          <a:p>
            <a:fld id="{0C069D52-FA11-4106-BFD6-CCA76EFF521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47650216"/>
      </p:ext>
    </p:extLst>
  </p:cSld>
  <p:clrMapOvr>
    <a:masterClrMapping/>
  </p:clrMapOvr>
  <p:transition>
    <p:cut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4732865"/>
            <a:ext cx="7772400" cy="566738"/>
          </a:xfrm>
        </p:spPr>
        <p:txBody>
          <a:bodyPr anchor="b">
            <a:normAutofit/>
          </a:bodyPr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4401" y="932112"/>
            <a:ext cx="6858000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16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5299603"/>
            <a:ext cx="77724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B98BA-32AD-41B2-B8F3-7EB3621237F9}" type="datetimeFigureOut">
              <a:rPr lang="en-US" smtClean="0"/>
              <a:t>4/26/2019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69D52-FA11-4106-BFD6-CCA76EFF521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815528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3" y="609602"/>
            <a:ext cx="7772399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2" y="4343400"/>
            <a:ext cx="7772399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B98BA-32AD-41B2-B8F3-7EB3621237F9}" type="datetimeFigureOut">
              <a:rPr lang="en-US" smtClean="0"/>
              <a:t>4/26/2019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69D52-FA11-4106-BFD6-CCA76EFF521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540805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21796" y="718114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735800" y="2751671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879115" y="609602"/>
            <a:ext cx="7091297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988671" y="3352800"/>
            <a:ext cx="6876133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2266" y="4343400"/>
            <a:ext cx="77724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B98BA-32AD-41B2-B8F3-7EB3621237F9}" type="datetimeFigureOut">
              <a:rPr lang="en-US" smtClean="0"/>
              <a:t>4/26/2019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69D52-FA11-4106-BFD6-CCA76EFF521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799665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3291648"/>
            <a:ext cx="7772401" cy="1468800"/>
          </a:xfrm>
        </p:spPr>
        <p:txBody>
          <a:bodyPr anchor="b">
            <a:normAutofit/>
          </a:bodyPr>
          <a:lstStyle>
            <a:lvl1pPr algn="l">
              <a:defRPr sz="28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4760448"/>
            <a:ext cx="7772402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B98BA-32AD-41B2-B8F3-7EB3621237F9}" type="datetimeFigureOut">
              <a:rPr lang="en-US" smtClean="0"/>
              <a:t>4/26/2019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69D52-FA11-4106-BFD6-CCA76EFF521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747310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21796" y="718114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735800" y="2751671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879115" y="609602"/>
            <a:ext cx="7091297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57200" y="3886200"/>
            <a:ext cx="7772401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0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4775200"/>
            <a:ext cx="7772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B98BA-32AD-41B2-B8F3-7EB3621237F9}" type="datetimeFigureOut">
              <a:rPr lang="en-US" smtClean="0"/>
              <a:t>4/26/2019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69D52-FA11-4106-BFD6-CCA76EFF521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197708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4440" y="609602"/>
            <a:ext cx="7772401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2800" b="0" dirty="0"/>
            </a:lvl1pPr>
          </a:lstStyle>
          <a:p>
            <a:pPr marL="0" lvl="0"/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64440" y="3505200"/>
            <a:ext cx="7772401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0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4439" y="4343400"/>
            <a:ext cx="7772401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B98BA-32AD-41B2-B8F3-7EB3621237F9}" type="datetimeFigureOut">
              <a:rPr lang="en-US" smtClean="0"/>
              <a:t>4/26/2019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69D52-FA11-4106-BFD6-CCA76EFF521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6766488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609601"/>
            <a:ext cx="7772400" cy="1456267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B98BA-32AD-41B2-B8F3-7EB3621237F9}" type="datetimeFigureOut">
              <a:rPr lang="en-US" smtClean="0"/>
              <a:t>4/26/2019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69D52-FA11-4106-BFD6-CCA76EFF521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11148570"/>
      </p:ext>
    </p:extLst>
  </p:cSld>
  <p:clrMapOvr>
    <a:masterClrMapping/>
  </p:clrMapOvr>
  <p:transition>
    <p:cut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2978" y="609600"/>
            <a:ext cx="1676621" cy="5181601"/>
          </a:xfrm>
        </p:spPr>
        <p:txBody>
          <a:bodyPr vert="eaVer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990184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B98BA-32AD-41B2-B8F3-7EB3621237F9}" type="datetimeFigureOut">
              <a:rPr lang="en-US" smtClean="0"/>
              <a:t>4/26/2019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69D52-FA11-4106-BFD6-CCA76EFF521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58544980"/>
      </p:ext>
    </p:extLst>
  </p:cSld>
  <p:clrMapOvr>
    <a:masterClrMapping/>
  </p:clrMapOvr>
  <p:transition>
    <p:cut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B98BA-32AD-41B2-B8F3-7EB3621237F9}" type="datetimeFigureOut">
              <a:rPr lang="en-US" smtClean="0"/>
              <a:t>4/26/2019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69D52-FA11-4106-BFD6-CCA76EFF521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15374334"/>
      </p:ext>
    </p:extLst>
  </p:cSld>
  <p:clrMapOvr>
    <a:masterClrMapping/>
  </p:clrMapOvr>
  <p:transition>
    <p:cut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3308581"/>
            <a:ext cx="77724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4777381"/>
            <a:ext cx="777240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B98BA-32AD-41B2-B8F3-7EB3621237F9}" type="datetimeFigureOut">
              <a:rPr lang="en-US" smtClean="0"/>
              <a:t>4/26/2019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69D52-FA11-4106-BFD6-CCA76EFF521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76525522"/>
      </p:ext>
    </p:extLst>
  </p:cSld>
  <p:clrMapOvr>
    <a:masterClrMapping/>
  </p:clrMapOvr>
  <p:transition>
    <p:cut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1" y="2142068"/>
            <a:ext cx="3813048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16553" y="2142068"/>
            <a:ext cx="3813048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B98BA-32AD-41B2-B8F3-7EB3621237F9}" type="datetimeFigureOut">
              <a:rPr lang="en-US" smtClean="0"/>
              <a:t>4/26/2019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69D52-FA11-4106-BFD6-CCA76EFF521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298985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3480" y="2218267"/>
            <a:ext cx="354060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870201"/>
            <a:ext cx="3813048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11120" y="2218267"/>
            <a:ext cx="351848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16552" y="2870201"/>
            <a:ext cx="3813048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B98BA-32AD-41B2-B8F3-7EB3621237F9}" type="datetimeFigureOut">
              <a:rPr lang="en-US" smtClean="0"/>
              <a:t>4/26/2019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69D52-FA11-4106-BFD6-CCA76EFF521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440482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609601"/>
            <a:ext cx="7772400" cy="1456267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B98BA-32AD-41B2-B8F3-7EB3621237F9}" type="datetimeFigureOut">
              <a:rPr lang="en-US" smtClean="0"/>
              <a:t>4/26/2019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69D52-FA11-4106-BFD6-CCA76EFF521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86349526"/>
      </p:ext>
    </p:extLst>
  </p:cSld>
  <p:clrMapOvr>
    <a:masterClrMapping/>
  </p:clrMapOvr>
  <p:transition>
    <p:cut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B98BA-32AD-41B2-B8F3-7EB3621237F9}" type="datetimeFigureOut">
              <a:rPr lang="en-US" smtClean="0"/>
              <a:t>4/26/2019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69D52-FA11-4106-BFD6-CCA76EFF521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88257728"/>
      </p:ext>
    </p:extLst>
  </p:cSld>
  <p:clrMapOvr>
    <a:masterClrMapping/>
  </p:clrMapOvr>
  <p:transition>
    <p:cut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1718" y="1557868"/>
            <a:ext cx="2862910" cy="1439332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6144" y="609601"/>
            <a:ext cx="4627975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1718" y="2997200"/>
            <a:ext cx="2862910" cy="184573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B98BA-32AD-41B2-B8F3-7EB3621237F9}" type="datetimeFigureOut">
              <a:rPr lang="en-US" smtClean="0"/>
              <a:t>4/26/2019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69D52-FA11-4106-BFD6-CCA76EFF521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24082678"/>
      </p:ext>
    </p:extLst>
  </p:cSld>
  <p:clrMapOvr>
    <a:masterClrMapping/>
  </p:clrMapOvr>
  <p:transition>
    <p:cut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2128" y="1735672"/>
            <a:ext cx="4097204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029200" y="914400"/>
            <a:ext cx="3200400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16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2128" y="3107272"/>
            <a:ext cx="4097204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B98BA-32AD-41B2-B8F3-7EB3621237F9}" type="datetimeFigureOut">
              <a:rPr lang="en-US" smtClean="0"/>
              <a:t>4/26/2019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69D52-FA11-4106-BFD6-CCA76EFF521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755442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609601"/>
            <a:ext cx="7772400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142068"/>
            <a:ext cx="7772400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23712" y="5870576"/>
            <a:ext cx="1212173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49BB98BA-32AD-41B2-B8F3-7EB3621237F9}" type="datetimeFigureOut">
              <a:rPr lang="en-US" smtClean="0"/>
              <a:t>4/26/2019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5870576"/>
            <a:ext cx="5990311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12085" y="5870576"/>
            <a:ext cx="417516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0C069D52-FA11-4106-BFD6-CCA76EFF521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2483849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76" r:id="rId1"/>
    <p:sldLayoutId id="2147483977" r:id="rId2"/>
    <p:sldLayoutId id="2147483978" r:id="rId3"/>
    <p:sldLayoutId id="2147483979" r:id="rId4"/>
    <p:sldLayoutId id="2147483980" r:id="rId5"/>
    <p:sldLayoutId id="2147483981" r:id="rId6"/>
    <p:sldLayoutId id="2147483982" r:id="rId7"/>
    <p:sldLayoutId id="2147483983" r:id="rId8"/>
    <p:sldLayoutId id="2147483984" r:id="rId9"/>
    <p:sldLayoutId id="2147483985" r:id="rId10"/>
    <p:sldLayoutId id="2147483986" r:id="rId11"/>
    <p:sldLayoutId id="2147483987" r:id="rId12"/>
    <p:sldLayoutId id="2147483988" r:id="rId13"/>
    <p:sldLayoutId id="2147483989" r:id="rId14"/>
    <p:sldLayoutId id="2147483990" r:id="rId15"/>
    <p:sldLayoutId id="2147483991" r:id="rId16"/>
    <p:sldLayoutId id="2147483992" r:id="rId17"/>
  </p:sldLayoutIdLst>
  <p:transition>
    <p:cut/>
  </p:transition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6" name="Title 1"/>
          <p:cNvSpPr>
            <a:spLocks noGrp="1"/>
          </p:cNvSpPr>
          <p:nvPr>
            <p:ph type="ctrTitle"/>
          </p:nvPr>
        </p:nvSpPr>
        <p:spPr>
          <a:xfrm>
            <a:off x="554051" y="750933"/>
            <a:ext cx="7772400" cy="1407799"/>
          </a:xfrm>
        </p:spPr>
        <p:txBody>
          <a:bodyPr>
            <a:noAutofit/>
          </a:bodyPr>
          <a:lstStyle/>
          <a:p>
            <a:pPr algn="ctr"/>
            <a:r>
              <a:rPr lang="en-US" sz="3200" b="1"/>
              <a:t>IMPLEMENTATION OF Language Identification    </a:t>
            </a:r>
            <a:r>
              <a:rPr lang="en-US" sz="3200"/>
              <a:t>  </a:t>
            </a:r>
            <a:endParaRPr lang="zh-CN" sz="3200">
              <a:ea typeface="宋体"/>
            </a:endParaRPr>
          </a:p>
        </p:txBody>
      </p:sp>
      <p:sp>
        <p:nvSpPr>
          <p:cNvPr id="1048617" name="Subtitle 2"/>
          <p:cNvSpPr>
            <a:spLocks noGrp="1"/>
          </p:cNvSpPr>
          <p:nvPr>
            <p:ph type="subTitle" idx="1"/>
          </p:nvPr>
        </p:nvSpPr>
        <p:spPr>
          <a:xfrm>
            <a:off x="655477" y="3200937"/>
            <a:ext cx="8145427" cy="3368428"/>
          </a:xfrm>
        </p:spPr>
        <p:txBody>
          <a:bodyPr>
            <a:normAutofit/>
          </a:bodyPr>
          <a:lstStyle/>
          <a:p>
            <a:pPr algn="l"/>
            <a:endParaRPr lang="en-IN" sz="2400" b="1">
              <a:solidFill>
                <a:schemeClr val="accent6">
                  <a:lumMod val="20000"/>
                  <a:lumOff val="80000"/>
                </a:schemeClr>
              </a:solidFill>
            </a:endParaRPr>
          </a:p>
          <a:p>
            <a:pPr algn="l"/>
            <a:r>
              <a:rPr lang="en-IN" sz="2400" b="1">
                <a:solidFill>
                  <a:schemeClr val="accent6">
                    <a:lumMod val="20000"/>
                    <a:lumOff val="80000"/>
                  </a:schemeClr>
                </a:solidFill>
              </a:rPr>
              <a:t>Amit </a:t>
            </a:r>
            <a:r>
              <a:rPr lang="en-IN" sz="2400" b="1" err="1">
                <a:solidFill>
                  <a:schemeClr val="accent6">
                    <a:lumMod val="20000"/>
                    <a:lumOff val="80000"/>
                  </a:schemeClr>
                </a:solidFill>
              </a:rPr>
              <a:t>ChowdhUry</a:t>
            </a:r>
            <a:endParaRPr lang="en-IN" sz="2400" b="1">
              <a:solidFill>
                <a:schemeClr val="accent6">
                  <a:lumMod val="20000"/>
                  <a:lumOff val="80000"/>
                </a:schemeClr>
              </a:solidFill>
              <a:cs typeface="Calibri"/>
            </a:endParaRPr>
          </a:p>
          <a:p>
            <a:pPr algn="l"/>
            <a:r>
              <a:rPr lang="en-IN" sz="2400" b="1">
                <a:solidFill>
                  <a:schemeClr val="accent6">
                    <a:lumMod val="20000"/>
                    <a:lumOff val="80000"/>
                  </a:schemeClr>
                </a:solidFill>
              </a:rPr>
              <a:t>Rohit </a:t>
            </a:r>
            <a:r>
              <a:rPr lang="en-IN" sz="2400" b="1" err="1">
                <a:solidFill>
                  <a:schemeClr val="accent6">
                    <a:lumMod val="20000"/>
                    <a:lumOff val="80000"/>
                  </a:schemeClr>
                </a:solidFill>
              </a:rPr>
              <a:t>phadke</a:t>
            </a:r>
            <a:endParaRPr lang="en-IN" sz="2400" b="1">
              <a:solidFill>
                <a:schemeClr val="accent6">
                  <a:lumMod val="20000"/>
                  <a:lumOff val="80000"/>
                </a:schemeClr>
              </a:solidFill>
              <a:cs typeface="Calibri"/>
            </a:endParaRPr>
          </a:p>
          <a:p>
            <a:pPr algn="l"/>
            <a:r>
              <a:rPr lang="en-IN" sz="2400" b="1">
                <a:solidFill>
                  <a:schemeClr val="accent6">
                    <a:lumMod val="20000"/>
                    <a:lumOff val="80000"/>
                  </a:schemeClr>
                </a:solidFill>
              </a:rPr>
              <a:t>Balaji </a:t>
            </a:r>
            <a:r>
              <a:rPr lang="en-IN" sz="2400" b="1" err="1">
                <a:solidFill>
                  <a:schemeClr val="accent6">
                    <a:lumMod val="20000"/>
                    <a:lumOff val="80000"/>
                  </a:schemeClr>
                </a:solidFill>
              </a:rPr>
              <a:t>dange</a:t>
            </a:r>
            <a:endParaRPr lang="en-IN" sz="2400" b="1" err="1">
              <a:solidFill>
                <a:schemeClr val="accent6">
                  <a:lumMod val="20000"/>
                  <a:lumOff val="80000"/>
                </a:schemeClr>
              </a:solidFill>
              <a:cs typeface="Calibri"/>
            </a:endParaRPr>
          </a:p>
          <a:p>
            <a:pPr algn="l"/>
            <a:r>
              <a:rPr lang="en-IN" sz="2200" b="1">
                <a:solidFill>
                  <a:schemeClr val="accent6">
                    <a:lumMod val="20000"/>
                    <a:lumOff val="80000"/>
                  </a:schemeClr>
                </a:solidFill>
                <a:cs typeface="Calibri"/>
              </a:rPr>
              <a:t>                                                                    UNDER THE GUIDANCE OF</a:t>
            </a:r>
          </a:p>
          <a:p>
            <a:pPr algn="l"/>
            <a:r>
              <a:rPr lang="en-IN" sz="2200" b="1">
                <a:solidFill>
                  <a:schemeClr val="accent6">
                    <a:lumMod val="20000"/>
                    <a:lumOff val="80000"/>
                  </a:schemeClr>
                </a:solidFill>
                <a:cs typeface="Calibri"/>
              </a:rPr>
              <a:t>                                                                    Prof. Gajanan </a:t>
            </a:r>
            <a:r>
              <a:rPr lang="en-IN" sz="2200" b="1" err="1">
                <a:solidFill>
                  <a:schemeClr val="accent6">
                    <a:lumMod val="20000"/>
                    <a:lumOff val="80000"/>
                  </a:schemeClr>
                </a:solidFill>
                <a:cs typeface="Calibri"/>
              </a:rPr>
              <a:t>birajdar</a:t>
            </a:r>
          </a:p>
          <a:p>
            <a:pPr algn="l"/>
            <a:endParaRPr lang="en-IN" sz="2400" b="1">
              <a:cs typeface="Calibri"/>
            </a:endParaRPr>
          </a:p>
        </p:txBody>
      </p:sp>
    </p:spTree>
  </p:cSld>
  <p:clrMapOvr>
    <a:masterClrMapping/>
  </p:clrMapOvr>
  <p:transition>
    <p:cut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8" name="Title 1"/>
          <p:cNvSpPr>
            <a:spLocks noGrp="1"/>
          </p:cNvSpPr>
          <p:nvPr>
            <p:ph type="title"/>
          </p:nvPr>
        </p:nvSpPr>
        <p:spPr>
          <a:xfrm>
            <a:off x="401782" y="401783"/>
            <a:ext cx="7772400" cy="1054486"/>
          </a:xfrm>
        </p:spPr>
        <p:txBody>
          <a:bodyPr/>
          <a:lstStyle/>
          <a:p>
            <a:r>
              <a:rPr lang="en-US" b="1"/>
              <a:t>Feature Selection : GWO [7]</a:t>
            </a:r>
            <a:endParaRPr lang="en-US" b="1">
              <a:cs typeface="Calibri Light"/>
            </a:endParaRPr>
          </a:p>
        </p:txBody>
      </p:sp>
      <p:sp>
        <p:nvSpPr>
          <p:cNvPr id="1048649" name="Content Placeholder 2"/>
          <p:cNvSpPr>
            <a:spLocks noGrp="1"/>
          </p:cNvSpPr>
          <p:nvPr>
            <p:ph idx="1"/>
          </p:nvPr>
        </p:nvSpPr>
        <p:spPr>
          <a:xfrm>
            <a:off x="462600" y="1651131"/>
            <a:ext cx="8056164" cy="350184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/>
              <a:t>The Grey Wolf Optimization algorithm mimics the leadership hierarchy and hunting mechanism of grey wolves in nature. </a:t>
            </a:r>
            <a:endParaRPr lang="en-US">
              <a:cs typeface="Calibri" panose="020F0502020204030204"/>
            </a:endParaRPr>
          </a:p>
          <a:p>
            <a:pPr marL="0" indent="0">
              <a:buNone/>
            </a:pPr>
            <a:r>
              <a:rPr lang="en-US"/>
              <a:t>Four types of grey wolves such as :-</a:t>
            </a:r>
            <a:endParaRPr lang="en-US">
              <a:cs typeface="Calibri"/>
            </a:endParaRPr>
          </a:p>
        </p:txBody>
      </p:sp>
      <p:graphicFrame>
        <p:nvGraphicFramePr>
          <p:cNvPr id="2" name="Diagram 2">
            <a:extLst>
              <a:ext uri="{FF2B5EF4-FFF2-40B4-BE49-F238E27FC236}">
                <a16:creationId xmlns:a16="http://schemas.microsoft.com/office/drawing/2014/main" id="{3E0ECFAB-A801-4764-B690-262EED2F8D7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32740887"/>
              </p:ext>
            </p:extLst>
          </p:nvPr>
        </p:nvGraphicFramePr>
        <p:xfrm>
          <a:off x="2616680" y="3167333"/>
          <a:ext cx="3766868" cy="29387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ransition>
    <p:cut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58B22E-47EF-4472-8536-4E50FCD0C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Feature Selection</a:t>
            </a:r>
            <a:endParaRPr lang="en-US" b="1"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F2D9AA-31DF-4D14-91DA-B3A6295CEF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9582" y="2232195"/>
            <a:ext cx="7910823" cy="378760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/>
              <a:t>A feature selection algorithm can be seen as the combination of a search technique for proposing new feature subsets, along with an evaluation measure which scores the different feature subsets.</a:t>
            </a:r>
            <a:endParaRPr lang="en-US" sz="2000">
              <a:cs typeface="Calibri" panose="020F0502020204030204"/>
            </a:endParaRPr>
          </a:p>
          <a:p>
            <a:r>
              <a:rPr lang="en-US" sz="2000"/>
              <a:t>Feature Selection is an efficient data preprocessing technique used for multimedia data retrieval.</a:t>
            </a:r>
            <a:endParaRPr lang="en-US" sz="2000">
              <a:cs typeface="Calibri"/>
            </a:endParaRPr>
          </a:p>
          <a:p>
            <a:r>
              <a:rPr lang="en-US" sz="2000">
                <a:cs typeface="Calibri"/>
              </a:rPr>
              <a:t>After applying GWO Algorithm to the combined feature vector the feature size reduces from 136 to 83.</a:t>
            </a:r>
          </a:p>
          <a:p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70419300"/>
      </p:ext>
    </p:extLst>
  </p:cSld>
  <p:clrMapOvr>
    <a:masterClrMapping/>
  </p:clrMapOvr>
  <p:transition>
    <p:cut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2219" y="68282"/>
            <a:ext cx="7772400" cy="1456267"/>
          </a:xfrm>
        </p:spPr>
        <p:txBody>
          <a:bodyPr/>
          <a:lstStyle/>
          <a:p>
            <a:r>
              <a:rPr lang="en-IN" altLang="en-US" b="1"/>
              <a:t>Deep learning:- </a:t>
            </a:r>
            <a:r>
              <a:rPr lang="en-IN" altLang="en-US"/>
              <a:t>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7804" y="267550"/>
            <a:ext cx="7772400" cy="4978400"/>
          </a:xfrm>
        </p:spPr>
        <p:txBody>
          <a:bodyPr>
            <a:normAutofit/>
          </a:bodyPr>
          <a:lstStyle/>
          <a:p>
            <a:r>
              <a:rPr lang="en-US" sz="2000"/>
              <a:t>Deep learning is an aspect of artiﬁcial intelligence associated with the emulation of a learning method that people use to acquire certain knowledge. </a:t>
            </a:r>
            <a:endParaRPr lang="en-US" sz="2000">
              <a:cs typeface="Calibri"/>
            </a:endParaRPr>
          </a:p>
          <a:p>
            <a:r>
              <a:rPr lang="en-US" sz="2000"/>
              <a:t>Simply, deep learning can be perceived as a way to automate predictive analysis</a:t>
            </a:r>
            <a:r>
              <a:rPr lang="en-IN" altLang="en-US" sz="2000"/>
              <a:t>.</a:t>
            </a:r>
            <a:endParaRPr lang="en-IN" altLang="en-US" sz="2000">
              <a:cs typeface="Calibri"/>
            </a:endParaRPr>
          </a:p>
          <a:p>
            <a:endParaRPr lang="en-IN" altLang="en-US">
              <a:cs typeface="Calibri"/>
            </a:endParaRPr>
          </a:p>
          <a:p>
            <a:endParaRPr lang="en-IN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D00522-8A22-4A6C-AD9B-445A5FFB1A88}"/>
              </a:ext>
            </a:extLst>
          </p:cNvPr>
          <p:cNvSpPr txBox="1"/>
          <p:nvPr/>
        </p:nvSpPr>
        <p:spPr>
          <a:xfrm>
            <a:off x="641230" y="3559834"/>
            <a:ext cx="6941388" cy="28623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/>
              <a:t>Deep Neural Network Model:</a:t>
            </a:r>
            <a:endParaRPr lang="en-US" sz="2000">
              <a:cs typeface="Calibri"/>
            </a:endParaRPr>
          </a:p>
          <a:p>
            <a:endParaRPr lang="en-US" sz="2000">
              <a:cs typeface="Calibri"/>
            </a:endParaRPr>
          </a:p>
          <a:p>
            <a:r>
              <a:rPr lang="en-US" sz="2000">
                <a:cs typeface="Calibri"/>
              </a:rPr>
              <a:t>Input Layer        :  Dense = 83 ,  Activation function = </a:t>
            </a:r>
            <a:r>
              <a:rPr lang="en-US" sz="2000" err="1">
                <a:cs typeface="Calibri"/>
              </a:rPr>
              <a:t>Relu</a:t>
            </a:r>
            <a:endParaRPr lang="en-US" sz="2000">
              <a:cs typeface="Calibri"/>
            </a:endParaRPr>
          </a:p>
          <a:p>
            <a:endParaRPr lang="en-US" sz="2000">
              <a:cs typeface="Calibri"/>
            </a:endParaRPr>
          </a:p>
          <a:p>
            <a:r>
              <a:rPr lang="en-US" sz="2000">
                <a:cs typeface="Calibri"/>
              </a:rPr>
              <a:t>Hidden Layer 1 :  Dense = 64 ,  Activation function = </a:t>
            </a:r>
            <a:r>
              <a:rPr lang="en-US" sz="2000" err="1">
                <a:cs typeface="Calibri"/>
              </a:rPr>
              <a:t>Relu</a:t>
            </a:r>
            <a:endParaRPr lang="en-US" sz="2000">
              <a:cs typeface="Calibri"/>
            </a:endParaRPr>
          </a:p>
          <a:p>
            <a:r>
              <a:rPr lang="en-US" sz="2000">
                <a:cs typeface="Calibri"/>
              </a:rPr>
              <a:t>Hidden Layer 2 :  Dense = 32 ,  Activation function = </a:t>
            </a:r>
            <a:r>
              <a:rPr lang="en-US" sz="2000" err="1">
                <a:cs typeface="Calibri"/>
              </a:rPr>
              <a:t>Relu</a:t>
            </a:r>
            <a:endParaRPr lang="en-US" sz="2000">
              <a:cs typeface="Calibri"/>
            </a:endParaRPr>
          </a:p>
          <a:p>
            <a:r>
              <a:rPr lang="en-US" sz="2000">
                <a:cs typeface="Calibri"/>
              </a:rPr>
              <a:t>Hidden Layer 3 :  Dense = 16 ,  Activation function = </a:t>
            </a:r>
            <a:r>
              <a:rPr lang="en-US" sz="2000" err="1">
                <a:cs typeface="Calibri"/>
              </a:rPr>
              <a:t>Relu</a:t>
            </a:r>
            <a:endParaRPr lang="en-US" sz="2000">
              <a:cs typeface="Calibri"/>
            </a:endParaRPr>
          </a:p>
          <a:p>
            <a:endParaRPr lang="en-US" sz="2000">
              <a:cs typeface="Calibri"/>
            </a:endParaRPr>
          </a:p>
          <a:p>
            <a:r>
              <a:rPr lang="en-US" sz="2000">
                <a:cs typeface="Calibri"/>
              </a:rPr>
              <a:t>Output Layer    :  Dense = 4   ,  Activation function = </a:t>
            </a:r>
            <a:r>
              <a:rPr lang="en-US" sz="2000" err="1">
                <a:cs typeface="Calibri"/>
              </a:rPr>
              <a:t>Softmax</a:t>
            </a:r>
          </a:p>
        </p:txBody>
      </p:sp>
    </p:spTree>
    <p:extLst>
      <p:ext uri="{BB962C8B-B14F-4D97-AF65-F5344CB8AC3E}">
        <p14:creationId xmlns:p14="http://schemas.microsoft.com/office/powerpoint/2010/main" val="2852981094"/>
      </p:ext>
    </p:extLst>
  </p:cSld>
  <p:clrMapOvr>
    <a:masterClrMapping/>
  </p:clrMapOvr>
  <p:transition>
    <p:cut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9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618" cy="6856214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28320" y="290772"/>
            <a:ext cx="7595394" cy="93134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500"/>
              <a:t>Experimental Result</a:t>
            </a:r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365218" y="1582615"/>
          <a:ext cx="8458879" cy="4554111"/>
        </p:xfrm>
        <a:graphic>
          <a:graphicData uri="http://schemas.openxmlformats.org/drawingml/2006/table">
            <a:tbl>
              <a:tblPr firstRow="1" bandRow="1">
                <a:noFill/>
                <a:tableStyleId>{5C22544A-7EE6-4342-B048-85BDC9FD1C3A}</a:tableStyleId>
              </a:tblPr>
              <a:tblGrid>
                <a:gridCol w="19207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768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8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4648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5780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8838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178694">
                <a:tc rowSpan="2">
                  <a:txBody>
                    <a:bodyPr/>
                    <a:lstStyle/>
                    <a:p>
                      <a:pPr>
                        <a:buNone/>
                      </a:pPr>
                      <a:endParaRPr lang="en-US" sz="1800" b="0" cap="all" spc="150">
                        <a:solidFill>
                          <a:schemeClr val="lt1"/>
                        </a:solidFill>
                      </a:endParaRPr>
                    </a:p>
                    <a:p>
                      <a:pPr>
                        <a:buNone/>
                      </a:pPr>
                      <a:r>
                        <a:rPr lang="en-US" sz="1800" b="0" cap="all" spc="150">
                          <a:solidFill>
                            <a:schemeClr val="lt1"/>
                          </a:solidFill>
                        </a:rPr>
                        <a:t>Input</a:t>
                      </a:r>
                      <a:r>
                        <a:rPr lang="en-US" sz="1800" b="0" cap="all" spc="150" baseline="0">
                          <a:solidFill>
                            <a:schemeClr val="lt1"/>
                          </a:solidFill>
                        </a:rPr>
                        <a:t> </a:t>
                      </a:r>
                      <a:r>
                        <a:rPr lang="en-US" sz="1800" b="0" cap="all" spc="150">
                          <a:solidFill>
                            <a:schemeClr val="lt1"/>
                          </a:solidFill>
                        </a:rPr>
                        <a:t>Language</a:t>
                      </a:r>
                      <a:r>
                        <a:rPr lang="en-US" sz="1800" b="0" cap="all" spc="150" baseline="0">
                          <a:solidFill>
                            <a:schemeClr val="lt1"/>
                          </a:solidFill>
                        </a:rPr>
                        <a:t> (No. of samples)</a:t>
                      </a:r>
                      <a:endParaRPr lang="en-US" sz="1800" b="0" cap="all" spc="150">
                        <a:solidFill>
                          <a:schemeClr val="lt1"/>
                        </a:solidFill>
                      </a:endParaRPr>
                    </a:p>
                  </a:txBody>
                  <a:tcPr marL="111442" marR="111442" marT="111442" marB="111442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rgbClr val="505356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sz="1800" b="0" cap="all" spc="150">
                        <a:solidFill>
                          <a:schemeClr val="lt1"/>
                        </a:solidFill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800" b="0" cap="all" spc="150">
                          <a:solidFill>
                            <a:schemeClr val="lt1"/>
                          </a:solidFill>
                        </a:rPr>
                        <a:t>Output  Language</a:t>
                      </a:r>
                      <a:r>
                        <a:rPr lang="en-US" sz="1800" b="0" cap="all" spc="150" baseline="0">
                          <a:solidFill>
                            <a:schemeClr val="lt1"/>
                          </a:solidFill>
                        </a:rPr>
                        <a:t> (No. of samples)</a:t>
                      </a:r>
                      <a:endParaRPr lang="en-US" sz="1800" b="0" cap="all" spc="150">
                        <a:solidFill>
                          <a:schemeClr val="lt1"/>
                        </a:solidFill>
                      </a:endParaRPr>
                    </a:p>
                    <a:p>
                      <a:pPr>
                        <a:buNone/>
                      </a:pPr>
                      <a:endParaRPr lang="en-US" sz="1300" b="0" cap="all" spc="150">
                        <a:solidFill>
                          <a:schemeClr val="lt1"/>
                        </a:solidFill>
                      </a:endParaRPr>
                    </a:p>
                  </a:txBody>
                  <a:tcPr marL="111442" marR="111442" marT="111442" marB="111442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rgbClr val="50535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>
                        <a:buNone/>
                      </a:pPr>
                      <a:endParaRPr lang="en-US" sz="1300" b="0" cap="all" spc="150">
                        <a:solidFill>
                          <a:schemeClr val="lt1"/>
                        </a:solidFill>
                      </a:endParaRPr>
                    </a:p>
                    <a:p>
                      <a:pPr>
                        <a:buNone/>
                      </a:pPr>
                      <a:endParaRPr lang="en-US" sz="1300" b="0" cap="all" spc="150">
                        <a:solidFill>
                          <a:schemeClr val="lt1"/>
                        </a:solidFill>
                      </a:endParaRPr>
                    </a:p>
                    <a:p>
                      <a:pPr>
                        <a:buNone/>
                      </a:pPr>
                      <a:r>
                        <a:rPr lang="en-US" sz="1800" b="0" cap="all" spc="150" baseline="0">
                          <a:solidFill>
                            <a:schemeClr val="lt1"/>
                          </a:solidFill>
                        </a:rPr>
                        <a:t>Accuracy        (%)</a:t>
                      </a:r>
                      <a:endParaRPr lang="en-US" sz="1800" b="0" cap="all" spc="150">
                        <a:solidFill>
                          <a:schemeClr val="lt1"/>
                        </a:solidFill>
                      </a:endParaRPr>
                    </a:p>
                  </a:txBody>
                  <a:tcPr marL="111442" marR="111442" marT="111442" marB="111442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rgbClr val="50535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046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cap="none" spc="0" noProof="0">
                          <a:solidFill>
                            <a:schemeClr val="tx1"/>
                          </a:solidFill>
                          <a:latin typeface="Calibri" panose="020F0502020204030204"/>
                        </a:rPr>
                        <a:t>Hindi</a:t>
                      </a:r>
                      <a:endParaRPr lang="en-US" sz="1800" cap="none" spc="0">
                        <a:solidFill>
                          <a:schemeClr val="tx1"/>
                        </a:solidFill>
                        <a:latin typeface="Calibri" panose="020F0502020204030204"/>
                      </a:endParaRPr>
                    </a:p>
                  </a:txBody>
                  <a:tcPr marL="111442" marR="111442" marT="111442" marB="111442">
                    <a:lnL w="38100" cmpd="sng">
                      <a:noFill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cap="none" spc="0" baseline="0" noProof="0">
                          <a:solidFill>
                            <a:schemeClr val="tx1"/>
                          </a:solidFill>
                          <a:latin typeface="Calibri" panose="020F0502020204030204"/>
                        </a:rPr>
                        <a:t>Marathi</a:t>
                      </a:r>
                      <a:endParaRPr lang="en-US" sz="1800" cap="none" spc="0">
                        <a:solidFill>
                          <a:schemeClr val="tx1"/>
                        </a:solidFill>
                        <a:latin typeface="Calibri" panose="020F0502020204030204"/>
                      </a:endParaRPr>
                    </a:p>
                  </a:txBody>
                  <a:tcPr marL="111442" marR="111442" marT="111442" marB="111442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cap="none" spc="0" noProof="0">
                          <a:solidFill>
                            <a:schemeClr val="tx1"/>
                          </a:solidFill>
                          <a:latin typeface="Calibri" panose="020F0502020204030204"/>
                        </a:rPr>
                        <a:t>Bengali </a:t>
                      </a:r>
                      <a:endParaRPr lang="en-US" sz="18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11442" marR="111442" marT="111442" marB="111442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cap="none" spc="0" noProof="0">
                          <a:solidFill>
                            <a:schemeClr val="tx1"/>
                          </a:solidFill>
                          <a:latin typeface="Calibri" panose="020F0502020204030204"/>
                        </a:rPr>
                        <a:t>Malayalam</a:t>
                      </a:r>
                      <a:endParaRPr lang="en-US" sz="1800" cap="none" spc="0">
                        <a:solidFill>
                          <a:schemeClr val="tx1"/>
                        </a:solidFill>
                        <a:latin typeface="Calibri" panose="020F0502020204030204"/>
                      </a:endParaRPr>
                    </a:p>
                  </a:txBody>
                  <a:tcPr marL="111442" marR="111442" marT="111442" marB="111442">
                    <a:lnL w="12700" cmpd="sng">
                      <a:noFill/>
                      <a:prstDash val="solid"/>
                    </a:lnL>
                    <a:lnR w="381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4539">
                <a:tc>
                  <a:txBody>
                    <a:bodyPr/>
                    <a:lstStyle/>
                    <a:p>
                      <a:pPr algn="ctr"/>
                      <a:r>
                        <a:rPr lang="en-US" sz="1800" cap="none" spc="0">
                          <a:solidFill>
                            <a:schemeClr val="tx1"/>
                          </a:solidFill>
                        </a:rPr>
                        <a:t>Hindi (30</a:t>
                      </a:r>
                      <a:r>
                        <a:rPr lang="en-IN" altLang="en-US" sz="1800" cap="none" spc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en-US" sz="1800" cap="none" spc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 marL="111442" marR="111442" marT="111442" marB="111442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altLang="en-US" sz="1800" cap="none" spc="0">
                          <a:solidFill>
                            <a:schemeClr val="tx1"/>
                          </a:solidFill>
                        </a:rPr>
                        <a:t>291</a:t>
                      </a:r>
                    </a:p>
                  </a:txBody>
                  <a:tcPr marL="111442" marR="111442" marT="111442" marB="111442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IN" altLang="en-US" sz="1800" cap="none" spc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111442" marR="111442" marT="111442" marB="111442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IN" altLang="en-US" sz="1800" cap="none" spc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marL="111442" marR="111442" marT="111442" marB="111442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IN" altLang="en-US" sz="1800" cap="none" spc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111442" marR="111442" marT="111442" marB="111442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altLang="en-US" sz="1800" cap="none" spc="0">
                          <a:solidFill>
                            <a:schemeClr val="tx1"/>
                          </a:solidFill>
                        </a:rPr>
                        <a:t>97.00%</a:t>
                      </a:r>
                    </a:p>
                  </a:txBody>
                  <a:tcPr marL="111442" marR="111442" marT="111442" marB="111442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4539">
                <a:tc>
                  <a:txBody>
                    <a:bodyPr/>
                    <a:lstStyle/>
                    <a:p>
                      <a:pPr algn="ctr"/>
                      <a:r>
                        <a:rPr lang="en-US" sz="1800" cap="none" spc="0" baseline="0">
                          <a:solidFill>
                            <a:schemeClr val="tx1"/>
                          </a:solidFill>
                        </a:rPr>
                        <a:t>Marathi (</a:t>
                      </a:r>
                      <a:r>
                        <a:rPr lang="en-IN" altLang="en-US" sz="1800" cap="none" spc="0" baseline="0">
                          <a:solidFill>
                            <a:schemeClr val="tx1"/>
                          </a:solidFill>
                        </a:rPr>
                        <a:t>300</a:t>
                      </a:r>
                      <a:r>
                        <a:rPr lang="en-US" sz="1800" cap="none" spc="0" baseline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en-US" sz="18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11442" marR="111442" marT="111442" marB="111442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cap="none" spc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111442" marR="111442" marT="111442" marB="111442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altLang="en-US" sz="1800" cap="none" spc="0">
                          <a:solidFill>
                            <a:schemeClr val="tx1"/>
                          </a:solidFill>
                        </a:rPr>
                        <a:t>300</a:t>
                      </a:r>
                    </a:p>
                  </a:txBody>
                  <a:tcPr marL="111442" marR="111442" marT="111442" marB="111442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cap="none" spc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111442" marR="111442" marT="111442" marB="111442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cap="none" spc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111442" marR="111442" marT="111442" marB="111442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cap="none" spc="0">
                          <a:solidFill>
                            <a:schemeClr val="tx1"/>
                          </a:solidFill>
                        </a:rPr>
                        <a:t> 100.00%</a:t>
                      </a:r>
                    </a:p>
                  </a:txBody>
                  <a:tcPr marL="111442" marR="111442" marT="111442" marB="111442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4539">
                <a:tc>
                  <a:txBody>
                    <a:bodyPr/>
                    <a:lstStyle/>
                    <a:p>
                      <a:pPr algn="ctr"/>
                      <a:r>
                        <a:rPr lang="en-US" sz="1800" cap="none" spc="0">
                          <a:solidFill>
                            <a:schemeClr val="tx1"/>
                          </a:solidFill>
                        </a:rPr>
                        <a:t>Bengali (</a:t>
                      </a:r>
                      <a:r>
                        <a:rPr lang="en-IN" altLang="en-US" sz="1800" cap="none" spc="0">
                          <a:solidFill>
                            <a:schemeClr val="tx1"/>
                          </a:solidFill>
                        </a:rPr>
                        <a:t>300</a:t>
                      </a:r>
                      <a:r>
                        <a:rPr lang="en-US" sz="1800" cap="none" spc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 marL="111442" marR="111442" marT="111442" marB="111442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IN" altLang="en-US" sz="1800" cap="none" spc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marL="111442" marR="111442" marT="111442" marB="111442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IN" altLang="en-US" sz="1800" cap="none" spc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111442" marR="111442" marT="111442" marB="111442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IN" altLang="en-US" sz="1800" cap="none" spc="0">
                          <a:solidFill>
                            <a:schemeClr val="tx1"/>
                          </a:solidFill>
                        </a:rPr>
                        <a:t>296</a:t>
                      </a:r>
                    </a:p>
                  </a:txBody>
                  <a:tcPr marL="111442" marR="111442" marT="111442" marB="111442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IN" altLang="en-US" sz="1800" cap="none" spc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111442" marR="111442" marT="111442" marB="111442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altLang="en-US" sz="1800" cap="none" spc="0">
                          <a:solidFill>
                            <a:schemeClr val="tx1"/>
                          </a:solidFill>
                        </a:rPr>
                        <a:t>98.67%</a:t>
                      </a:r>
                    </a:p>
                  </a:txBody>
                  <a:tcPr marL="111442" marR="111442" marT="111442" marB="111442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42923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cap="none" spc="0">
                          <a:solidFill>
                            <a:schemeClr val="tx1"/>
                          </a:solidFill>
                        </a:rPr>
                        <a:t>Malayalam</a:t>
                      </a:r>
                    </a:p>
                    <a:p>
                      <a:pPr lvl="0" algn="ctr">
                        <a:buNone/>
                      </a:pPr>
                      <a:r>
                        <a:rPr lang="en-US" sz="1800" cap="none" spc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IN" altLang="en-US" sz="1800" cap="none" spc="0">
                          <a:solidFill>
                            <a:schemeClr val="tx1"/>
                          </a:solidFill>
                        </a:rPr>
                        <a:t>300</a:t>
                      </a:r>
                      <a:r>
                        <a:rPr lang="en-US" sz="1800" cap="none" spc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 marL="111442" marR="111442" marT="111442" marB="111442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IN" altLang="en-US" sz="1800" cap="none" spc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111442" marR="111442" marT="111442" marB="111442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cap="none" spc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111442" marR="111442" marT="111442" marB="111442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cap="none" spc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111442" marR="111442" marT="111442" marB="111442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IN" altLang="en-US" sz="1800" cap="none" spc="0">
                          <a:solidFill>
                            <a:schemeClr val="tx1"/>
                          </a:solidFill>
                        </a:rPr>
                        <a:t>298</a:t>
                      </a:r>
                    </a:p>
                  </a:txBody>
                  <a:tcPr marL="111442" marR="111442" marT="111442" marB="111442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IN" altLang="en-US" sz="1800" cap="none" spc="0" baseline="0">
                          <a:solidFill>
                            <a:schemeClr val="tx1"/>
                          </a:solidFill>
                        </a:rPr>
                        <a:t>99.33%</a:t>
                      </a:r>
                      <a:endParaRPr lang="en-IN" altLang="en-US" sz="18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11442" marR="111442" marT="111442" marB="111442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35769">
                <a:tc gridSpan="5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800" cap="none" spc="0">
                          <a:solidFill>
                            <a:schemeClr val="tx1"/>
                          </a:solidFill>
                        </a:rPr>
                        <a:t>                                                         Overall</a:t>
                      </a:r>
                      <a:r>
                        <a:rPr lang="en-US" sz="1800" cap="none" spc="0" baseline="0">
                          <a:solidFill>
                            <a:schemeClr val="tx1"/>
                          </a:solidFill>
                        </a:rPr>
                        <a:t> Accuracy </a:t>
                      </a:r>
                      <a:endParaRPr lang="en-US" sz="18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11442" marR="111442" marT="111442" marB="111442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cap="none" spc="0">
                          <a:solidFill>
                            <a:schemeClr val="tx1"/>
                          </a:solidFill>
                        </a:rPr>
                        <a:t> </a:t>
                      </a:r>
                      <a:r>
                        <a:rPr lang="en-IN" altLang="en-US" sz="1800" cap="none" spc="0">
                          <a:solidFill>
                            <a:schemeClr val="tx1"/>
                          </a:solidFill>
                        </a:rPr>
                        <a:t>98.75</a:t>
                      </a:r>
                      <a:r>
                        <a:rPr lang="en-US" sz="1800" cap="none" spc="0">
                          <a:solidFill>
                            <a:schemeClr val="tx1"/>
                          </a:solidFill>
                        </a:rPr>
                        <a:t>%</a:t>
                      </a:r>
                    </a:p>
                  </a:txBody>
                  <a:tcPr marL="111442" marR="111442" marT="111442" marB="111442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66921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9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618" cy="6856214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28320" y="290772"/>
            <a:ext cx="7595394" cy="93134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Results obtained without feature selection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365218" y="1582615"/>
          <a:ext cx="8458881" cy="4554111"/>
        </p:xfrm>
        <a:graphic>
          <a:graphicData uri="http://schemas.openxmlformats.org/drawingml/2006/table">
            <a:tbl>
              <a:tblPr firstRow="1" bandRow="1">
                <a:noFill/>
                <a:tableStyleId>{5C22544A-7EE6-4342-B048-85BDC9FD1C3A}</a:tableStyleId>
              </a:tblPr>
              <a:tblGrid>
                <a:gridCol w="1758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974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5046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2908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3502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8838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178694">
                <a:tc rowSpan="2">
                  <a:txBody>
                    <a:bodyPr/>
                    <a:lstStyle/>
                    <a:p>
                      <a:pPr>
                        <a:buNone/>
                      </a:pPr>
                      <a:endParaRPr lang="en-US" sz="1800" b="0" cap="all" spc="150">
                        <a:solidFill>
                          <a:schemeClr val="lt1"/>
                        </a:solidFill>
                      </a:endParaRPr>
                    </a:p>
                    <a:p>
                      <a:pPr>
                        <a:buNone/>
                      </a:pPr>
                      <a:r>
                        <a:rPr lang="en-US" sz="1800" b="0" cap="all" spc="150">
                          <a:solidFill>
                            <a:schemeClr val="lt1"/>
                          </a:solidFill>
                        </a:rPr>
                        <a:t>Input</a:t>
                      </a:r>
                      <a:r>
                        <a:rPr lang="en-US" sz="1800" b="0" cap="all" spc="150" baseline="0">
                          <a:solidFill>
                            <a:schemeClr val="lt1"/>
                          </a:solidFill>
                        </a:rPr>
                        <a:t> </a:t>
                      </a:r>
                      <a:r>
                        <a:rPr lang="en-US" sz="1800" b="0" cap="all" spc="150">
                          <a:solidFill>
                            <a:schemeClr val="lt1"/>
                          </a:solidFill>
                        </a:rPr>
                        <a:t>Language</a:t>
                      </a:r>
                      <a:r>
                        <a:rPr lang="en-US" sz="1800" b="0" cap="all" spc="150" baseline="0">
                          <a:solidFill>
                            <a:schemeClr val="lt1"/>
                          </a:solidFill>
                        </a:rPr>
                        <a:t> (No. of samples)</a:t>
                      </a:r>
                      <a:endParaRPr lang="en-US" sz="1800" b="0" cap="all" spc="150">
                        <a:solidFill>
                          <a:schemeClr val="lt1"/>
                        </a:solidFill>
                      </a:endParaRPr>
                    </a:p>
                  </a:txBody>
                  <a:tcPr marL="111442" marR="111442" marT="111442" marB="111442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rgbClr val="505356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sz="1800" b="0" cap="all" spc="150">
                        <a:solidFill>
                          <a:schemeClr val="lt1"/>
                        </a:solidFill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800" b="0" cap="all" spc="150">
                          <a:solidFill>
                            <a:schemeClr val="lt1"/>
                          </a:solidFill>
                        </a:rPr>
                        <a:t>Output  Language</a:t>
                      </a:r>
                      <a:r>
                        <a:rPr lang="en-US" sz="1800" b="0" cap="all" spc="150" baseline="0">
                          <a:solidFill>
                            <a:schemeClr val="lt1"/>
                          </a:solidFill>
                        </a:rPr>
                        <a:t> (No. of samples)</a:t>
                      </a:r>
                      <a:endParaRPr lang="en-US" sz="1800" b="0" cap="all" spc="150">
                        <a:solidFill>
                          <a:schemeClr val="lt1"/>
                        </a:solidFill>
                      </a:endParaRPr>
                    </a:p>
                    <a:p>
                      <a:pPr>
                        <a:buNone/>
                      </a:pPr>
                      <a:endParaRPr lang="en-US" sz="1300" b="0" cap="all" spc="150">
                        <a:solidFill>
                          <a:schemeClr val="lt1"/>
                        </a:solidFill>
                      </a:endParaRPr>
                    </a:p>
                  </a:txBody>
                  <a:tcPr marL="111442" marR="111442" marT="111442" marB="111442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rgbClr val="50535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>
                        <a:buNone/>
                      </a:pPr>
                      <a:endParaRPr lang="en-US" sz="1300" b="0" cap="all" spc="150">
                        <a:solidFill>
                          <a:schemeClr val="lt1"/>
                        </a:solidFill>
                      </a:endParaRPr>
                    </a:p>
                    <a:p>
                      <a:pPr>
                        <a:buNone/>
                      </a:pPr>
                      <a:endParaRPr lang="en-US" sz="1300" b="0" cap="all" spc="150">
                        <a:solidFill>
                          <a:schemeClr val="lt1"/>
                        </a:solidFill>
                      </a:endParaRPr>
                    </a:p>
                    <a:p>
                      <a:pPr>
                        <a:buNone/>
                      </a:pPr>
                      <a:r>
                        <a:rPr lang="en-US" sz="1800" b="0" cap="all" spc="150" baseline="0">
                          <a:solidFill>
                            <a:schemeClr val="lt1"/>
                          </a:solidFill>
                        </a:rPr>
                        <a:t>Accuracy        (%)</a:t>
                      </a:r>
                      <a:endParaRPr lang="en-US" sz="1800" b="0" cap="all" spc="150">
                        <a:solidFill>
                          <a:schemeClr val="lt1"/>
                        </a:solidFill>
                      </a:endParaRPr>
                    </a:p>
                  </a:txBody>
                  <a:tcPr marL="111442" marR="111442" marT="111442" marB="111442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rgbClr val="50535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046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cap="none" spc="0" noProof="0">
                          <a:solidFill>
                            <a:schemeClr val="tx1"/>
                          </a:solidFill>
                          <a:latin typeface="Calibri" panose="020F0502020204030204"/>
                        </a:rPr>
                        <a:t>Hindi</a:t>
                      </a:r>
                      <a:endParaRPr lang="en-US" sz="1800" cap="none" spc="0">
                        <a:solidFill>
                          <a:schemeClr val="tx1"/>
                        </a:solidFill>
                        <a:latin typeface="Calibri" panose="020F0502020204030204"/>
                      </a:endParaRPr>
                    </a:p>
                  </a:txBody>
                  <a:tcPr marL="111442" marR="111442" marT="111442" marB="111442">
                    <a:lnL w="38100" cmpd="sng">
                      <a:noFill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cap="none" spc="0" baseline="0" noProof="0">
                          <a:solidFill>
                            <a:schemeClr val="tx1"/>
                          </a:solidFill>
                          <a:latin typeface="Calibri" panose="020F0502020204030204"/>
                        </a:rPr>
                        <a:t>Marathi</a:t>
                      </a:r>
                      <a:endParaRPr lang="en-US" sz="1800" cap="none" spc="0">
                        <a:solidFill>
                          <a:schemeClr val="tx1"/>
                        </a:solidFill>
                        <a:latin typeface="Calibri" panose="020F0502020204030204"/>
                      </a:endParaRPr>
                    </a:p>
                  </a:txBody>
                  <a:tcPr marL="111442" marR="111442" marT="111442" marB="111442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cap="none" spc="0" noProof="0">
                          <a:solidFill>
                            <a:schemeClr val="tx1"/>
                          </a:solidFill>
                          <a:latin typeface="Calibri" panose="020F0502020204030204"/>
                        </a:rPr>
                        <a:t>Bengali </a:t>
                      </a:r>
                      <a:endParaRPr lang="en-US" sz="18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11442" marR="111442" marT="111442" marB="111442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cap="none" spc="0" noProof="0">
                          <a:solidFill>
                            <a:schemeClr val="tx1"/>
                          </a:solidFill>
                          <a:latin typeface="Calibri" panose="020F0502020204030204"/>
                        </a:rPr>
                        <a:t>Malayalam</a:t>
                      </a:r>
                      <a:endParaRPr lang="en-US" sz="1800" cap="none" spc="0">
                        <a:solidFill>
                          <a:schemeClr val="tx1"/>
                        </a:solidFill>
                        <a:latin typeface="Calibri" panose="020F0502020204030204"/>
                      </a:endParaRPr>
                    </a:p>
                  </a:txBody>
                  <a:tcPr marL="111442" marR="111442" marT="111442" marB="111442">
                    <a:lnL w="12700" cmpd="sng">
                      <a:noFill/>
                      <a:prstDash val="solid"/>
                    </a:lnL>
                    <a:lnR w="381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4539">
                <a:tc>
                  <a:txBody>
                    <a:bodyPr/>
                    <a:lstStyle/>
                    <a:p>
                      <a:pPr algn="ctr"/>
                      <a:r>
                        <a:rPr lang="en-US" sz="1800" cap="none" spc="0">
                          <a:solidFill>
                            <a:schemeClr val="tx1"/>
                          </a:solidFill>
                        </a:rPr>
                        <a:t>Hindi (30</a:t>
                      </a:r>
                      <a:r>
                        <a:rPr lang="en-IN" altLang="en-US" sz="1800" cap="none" spc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en-US" sz="1800" cap="none" spc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 marL="111442" marR="111442" marT="111442" marB="111442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altLang="en-US" sz="1800" cap="none" spc="0">
                          <a:solidFill>
                            <a:schemeClr val="tx1"/>
                          </a:solidFill>
                        </a:rPr>
                        <a:t>268</a:t>
                      </a:r>
                      <a:endParaRPr lang="en-IN" altLang="en-US"/>
                    </a:p>
                  </a:txBody>
                  <a:tcPr marL="111442" marR="111442" marT="111442" marB="111442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IN" altLang="en-US" sz="1800" cap="none" spc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111442" marR="111442" marT="111442" marB="111442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IN" altLang="en-US" sz="1800" cap="none" spc="0">
                          <a:solidFill>
                            <a:schemeClr val="tx1"/>
                          </a:solidFill>
                        </a:rPr>
                        <a:t>21</a:t>
                      </a:r>
                    </a:p>
                  </a:txBody>
                  <a:tcPr marL="111442" marR="111442" marT="111442" marB="111442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cap="none" spc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marL="111442" marR="111442" marT="111442" marB="111442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cap="none" spc="0">
                          <a:solidFill>
                            <a:schemeClr val="tx1"/>
                          </a:solidFill>
                        </a:rPr>
                        <a:t> </a:t>
                      </a:r>
                      <a:r>
                        <a:rPr lang="en-IN" altLang="en-US" sz="1800" cap="none" spc="0">
                          <a:solidFill>
                            <a:schemeClr val="tx1"/>
                          </a:solidFill>
                        </a:rPr>
                        <a:t>89.33</a:t>
                      </a:r>
                      <a:r>
                        <a:rPr lang="en-US" sz="1800" cap="none" spc="0">
                          <a:solidFill>
                            <a:schemeClr val="tx1"/>
                          </a:solidFill>
                        </a:rPr>
                        <a:t>%</a:t>
                      </a:r>
                    </a:p>
                  </a:txBody>
                  <a:tcPr marL="111442" marR="111442" marT="111442" marB="111442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4539">
                <a:tc>
                  <a:txBody>
                    <a:bodyPr/>
                    <a:lstStyle/>
                    <a:p>
                      <a:pPr algn="ctr"/>
                      <a:r>
                        <a:rPr lang="en-US" sz="1800" cap="none" spc="0" baseline="0">
                          <a:solidFill>
                            <a:schemeClr val="tx1"/>
                          </a:solidFill>
                        </a:rPr>
                        <a:t>Marathi (</a:t>
                      </a:r>
                      <a:r>
                        <a:rPr lang="en-IN" altLang="en-US" sz="1800" cap="none" spc="0" baseline="0">
                          <a:solidFill>
                            <a:schemeClr val="tx1"/>
                          </a:solidFill>
                        </a:rPr>
                        <a:t>300</a:t>
                      </a:r>
                      <a:r>
                        <a:rPr lang="en-US" sz="1800" cap="none" spc="0" baseline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en-US" sz="18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11442" marR="111442" marT="111442" marB="111442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IN" altLang="en-US" sz="1800" cap="none" spc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marL="111442" marR="111442" marT="111442" marB="111442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altLang="en-US" sz="1800" cap="none" spc="0">
                          <a:solidFill>
                            <a:schemeClr val="tx1"/>
                          </a:solidFill>
                        </a:rPr>
                        <a:t>293</a:t>
                      </a:r>
                    </a:p>
                  </a:txBody>
                  <a:tcPr marL="111442" marR="111442" marT="111442" marB="111442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IN" altLang="en-US" sz="1800" cap="none" spc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111442" marR="111442" marT="111442" marB="111442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IN" altLang="en-US" sz="1800" cap="none" spc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111442" marR="111442" marT="111442" marB="111442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cap="none" spc="0">
                          <a:solidFill>
                            <a:schemeClr val="tx1"/>
                          </a:solidFill>
                        </a:rPr>
                        <a:t>97.67%</a:t>
                      </a:r>
                    </a:p>
                  </a:txBody>
                  <a:tcPr marL="111442" marR="111442" marT="111442" marB="111442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4539">
                <a:tc>
                  <a:txBody>
                    <a:bodyPr/>
                    <a:lstStyle/>
                    <a:p>
                      <a:pPr algn="ctr"/>
                      <a:r>
                        <a:rPr lang="en-US" sz="1800" cap="none" spc="0">
                          <a:solidFill>
                            <a:schemeClr val="tx1"/>
                          </a:solidFill>
                        </a:rPr>
                        <a:t>Bengali (</a:t>
                      </a:r>
                      <a:r>
                        <a:rPr lang="en-IN" altLang="en-US" sz="1800" cap="none" spc="0">
                          <a:solidFill>
                            <a:schemeClr val="tx1"/>
                          </a:solidFill>
                        </a:rPr>
                        <a:t>300</a:t>
                      </a:r>
                      <a:r>
                        <a:rPr lang="en-US" sz="1800" cap="none" spc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 marL="111442" marR="111442" marT="111442" marB="111442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IN" altLang="en-US" sz="1800" cap="none" spc="0">
                          <a:solidFill>
                            <a:schemeClr val="tx1"/>
                          </a:solidFill>
                        </a:rPr>
                        <a:t>16</a:t>
                      </a:r>
                    </a:p>
                  </a:txBody>
                  <a:tcPr marL="111442" marR="111442" marT="111442" marB="111442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IN" altLang="en-US" sz="1800" cap="none" spc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111442" marR="111442" marT="111442" marB="111442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IN" altLang="en-US" sz="1800" cap="none" spc="0">
                          <a:solidFill>
                            <a:schemeClr val="tx1"/>
                          </a:solidFill>
                        </a:rPr>
                        <a:t>283</a:t>
                      </a:r>
                    </a:p>
                  </a:txBody>
                  <a:tcPr marL="111442" marR="111442" marT="111442" marB="111442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IN" altLang="en-US" sz="1800" cap="none" spc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111442" marR="111442" marT="111442" marB="111442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altLang="en-US" sz="1800" cap="none" spc="0">
                          <a:solidFill>
                            <a:schemeClr val="tx1"/>
                          </a:solidFill>
                        </a:rPr>
                        <a:t>94.33%</a:t>
                      </a:r>
                    </a:p>
                  </a:txBody>
                  <a:tcPr marL="111442" marR="111442" marT="111442" marB="111442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42923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cap="none" spc="0">
                          <a:solidFill>
                            <a:schemeClr val="tx1"/>
                          </a:solidFill>
                        </a:rPr>
                        <a:t>Malayalam</a:t>
                      </a:r>
                    </a:p>
                    <a:p>
                      <a:pPr lvl="0" algn="ctr">
                        <a:buNone/>
                      </a:pPr>
                      <a:r>
                        <a:rPr lang="en-US" sz="1800" cap="none" spc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IN" altLang="en-US" sz="1800" cap="none" spc="0">
                          <a:solidFill>
                            <a:schemeClr val="tx1"/>
                          </a:solidFill>
                        </a:rPr>
                        <a:t>300</a:t>
                      </a:r>
                      <a:r>
                        <a:rPr lang="en-US" sz="1800" cap="none" spc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 marL="111442" marR="111442" marT="111442" marB="111442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IN" altLang="en-US" sz="1800" cap="none" spc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marL="111442" marR="111442" marT="111442" marB="111442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IN" altLang="en-US" sz="1800" cap="none" spc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111442" marR="111442" marT="111442" marB="111442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IN" altLang="en-US" sz="1800" cap="none" spc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111442" marR="111442" marT="111442" marB="111442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IN" altLang="en-US" sz="1800" cap="none" spc="0">
                          <a:solidFill>
                            <a:schemeClr val="tx1"/>
                          </a:solidFill>
                        </a:rPr>
                        <a:t>289</a:t>
                      </a:r>
                    </a:p>
                  </a:txBody>
                  <a:tcPr marL="111442" marR="111442" marT="111442" marB="111442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IN" altLang="en-US" sz="1800" cap="none" spc="0" baseline="0">
                          <a:solidFill>
                            <a:schemeClr val="tx1"/>
                          </a:solidFill>
                        </a:rPr>
                        <a:t>96.33%</a:t>
                      </a:r>
                      <a:endParaRPr lang="en-IN" altLang="en-US" sz="18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11442" marR="111442" marT="111442" marB="111442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35769">
                <a:tc gridSpan="5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800" cap="none" spc="0">
                          <a:solidFill>
                            <a:schemeClr val="tx1"/>
                          </a:solidFill>
                        </a:rPr>
                        <a:t>                                                         Overall</a:t>
                      </a:r>
                      <a:r>
                        <a:rPr lang="en-US" sz="1800" cap="none" spc="0" baseline="0">
                          <a:solidFill>
                            <a:schemeClr val="tx1"/>
                          </a:solidFill>
                        </a:rPr>
                        <a:t> Accuracy </a:t>
                      </a:r>
                      <a:endParaRPr lang="en-US" sz="18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11442" marR="111442" marT="111442" marB="111442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cap="none" spc="0">
                          <a:solidFill>
                            <a:schemeClr val="tx1"/>
                          </a:solidFill>
                        </a:rPr>
                        <a:t> 94.</a:t>
                      </a:r>
                      <a:r>
                        <a:rPr lang="en-IN" altLang="en-US" sz="1800" cap="none" spc="0">
                          <a:solidFill>
                            <a:schemeClr val="tx1"/>
                          </a:solidFill>
                        </a:rPr>
                        <a:t>42</a:t>
                      </a:r>
                      <a:r>
                        <a:rPr lang="en-US" sz="1800" cap="none" spc="0">
                          <a:solidFill>
                            <a:schemeClr val="tx1"/>
                          </a:solidFill>
                        </a:rPr>
                        <a:t>%</a:t>
                      </a:r>
                    </a:p>
                  </a:txBody>
                  <a:tcPr marL="111442" marR="111442" marT="111442" marB="111442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61135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r>
              <a:rPr lang="en-IN"/>
              <a:t>Applications of lid :-  </a:t>
            </a:r>
            <a:endParaRPr lang="en-US"/>
          </a:p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927" y="1643304"/>
            <a:ext cx="7772400" cy="3649133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ts val="0"/>
              </a:spcBef>
            </a:pPr>
            <a:endParaRPr lang="en-IN"/>
          </a:p>
          <a:p>
            <a:pPr>
              <a:spcBef>
                <a:spcPts val="0"/>
              </a:spcBef>
              <a:buFont typeface="Arial,Sans-Serif" charset="2"/>
              <a:buChar char="•"/>
            </a:pPr>
            <a:r>
              <a:rPr lang="en-IN" sz="2000" dirty="0"/>
              <a:t>Natural language processing system.</a:t>
            </a:r>
            <a:endParaRPr lang="en-US" sz="2000" dirty="0">
              <a:cs typeface="Calibri"/>
            </a:endParaRPr>
          </a:p>
          <a:p>
            <a:pPr>
              <a:spcBef>
                <a:spcPts val="0"/>
              </a:spcBef>
              <a:buFont typeface="Arial,Sans-Serif" charset="2"/>
              <a:buChar char="•"/>
            </a:pPr>
            <a:r>
              <a:rPr lang="en-IN" sz="2000" dirty="0"/>
              <a:t>Multilingual spell check.</a:t>
            </a:r>
            <a:endParaRPr lang="en-US" sz="2000" dirty="0">
              <a:cs typeface="Calibri"/>
            </a:endParaRPr>
          </a:p>
          <a:p>
            <a:pPr>
              <a:spcBef>
                <a:spcPts val="0"/>
              </a:spcBef>
              <a:buFont typeface="Arial,Sans-Serif" charset="2"/>
              <a:buChar char="•"/>
            </a:pPr>
            <a:r>
              <a:rPr lang="en-IN" sz="2000" dirty="0"/>
              <a:t>Pre-processing step for any translation Engines.</a:t>
            </a:r>
            <a:endParaRPr lang="en-US" sz="2000" dirty="0">
              <a:cs typeface="Calibri"/>
            </a:endParaRPr>
          </a:p>
          <a:p>
            <a:pPr>
              <a:spcBef>
                <a:spcPts val="0"/>
              </a:spcBef>
              <a:buFont typeface="Arial,Sans-Serif" charset="2"/>
              <a:buChar char="•"/>
            </a:pPr>
            <a:r>
              <a:rPr lang="en-IN" sz="2000" dirty="0"/>
              <a:t>Document filtering system</a:t>
            </a:r>
            <a:r>
              <a:rPr lang="en-IN" sz="2000" b="1" dirty="0"/>
              <a:t>.</a:t>
            </a:r>
            <a:endParaRPr lang="en-US" sz="2000" dirty="0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193812"/>
      </p:ext>
    </p:extLst>
  </p:cSld>
  <p:clrMapOvr>
    <a:masterClrMapping/>
  </p:clrMapOvr>
  <p:transition>
    <p:cut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33" name="Title 104883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 Conclusion </a:t>
            </a:r>
            <a:r>
              <a:rPr lang="en-IN" altLang="en-US" b="1"/>
              <a:t>:-</a:t>
            </a:r>
          </a:p>
        </p:txBody>
      </p:sp>
      <p:sp>
        <p:nvSpPr>
          <p:cNvPr id="1048834" name="Content Placeholder 1048833"/>
          <p:cNvSpPr>
            <a:spLocks noGrp="1"/>
          </p:cNvSpPr>
          <p:nvPr>
            <p:ph idx="1"/>
          </p:nvPr>
        </p:nvSpPr>
        <p:spPr>
          <a:xfrm>
            <a:off x="512618" y="2006473"/>
            <a:ext cx="7439891" cy="364913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altLang="zh-CN" sz="2000">
              <a:ea typeface="SimSun" panose="02010600030101010101" pitchFamily="2" charset="-122"/>
              <a:cs typeface="Calibri" panose="020F0502020204030204"/>
            </a:endParaRPr>
          </a:p>
          <a:p>
            <a:r>
              <a:rPr lang="en-US" sz="2000"/>
              <a:t>We have proposed an algorithm to recognize an unknown language in real time.</a:t>
            </a:r>
            <a:endParaRPr lang="en-US" sz="2000">
              <a:cs typeface="Calibri" panose="020F0502020204030204"/>
            </a:endParaRPr>
          </a:p>
          <a:p>
            <a:r>
              <a:rPr lang="en-US" sz="2000">
                <a:cs typeface="Calibri" panose="020F0502020204030204"/>
              </a:rPr>
              <a:t>The</a:t>
            </a:r>
            <a:r>
              <a:rPr lang="en-IN" sz="2000">
                <a:cs typeface="Calibri" panose="020F0502020204030204"/>
              </a:rPr>
              <a:t> frequency band for every language is different from each other and it follows certain pattern for each and every </a:t>
            </a:r>
            <a:r>
              <a:rPr lang="en-IN" sz="2000" err="1">
                <a:cs typeface="Calibri" panose="020F0502020204030204"/>
              </a:rPr>
              <a:t>lang</a:t>
            </a:r>
            <a:r>
              <a:rPr lang="en-US" sz="2000" err="1">
                <a:cs typeface="Calibri" panose="020F0502020204030204"/>
              </a:rPr>
              <a:t>uage</a:t>
            </a:r>
            <a:r>
              <a:rPr lang="en-US" sz="2000">
                <a:cs typeface="Calibri" panose="020F0502020204030204"/>
              </a:rPr>
              <a:t>.</a:t>
            </a:r>
          </a:p>
          <a:p>
            <a:r>
              <a:rPr lang="en-US" sz="2000">
                <a:cs typeface="Calibri" panose="020F0502020204030204"/>
              </a:rPr>
              <a:t>The performance of the model is enhanced by using GWO.</a:t>
            </a:r>
          </a:p>
          <a:p>
            <a:r>
              <a:rPr lang="en-US" sz="2000">
                <a:cs typeface="Calibri" panose="020F0502020204030204"/>
              </a:rPr>
              <a:t>We have achieved an accuracy of 9</a:t>
            </a:r>
            <a:r>
              <a:rPr lang="en-IN" altLang="en-US" sz="2000">
                <a:cs typeface="Calibri" panose="020F0502020204030204"/>
              </a:rPr>
              <a:t>8.75</a:t>
            </a:r>
            <a:r>
              <a:rPr lang="en-US" sz="2000">
                <a:cs typeface="Calibri" panose="020F0502020204030204"/>
              </a:rPr>
              <a:t>% using this approach.</a:t>
            </a:r>
          </a:p>
          <a:p>
            <a:endParaRPr lang="en-US">
              <a:cs typeface="Calibri" panose="020F0502020204030204"/>
            </a:endParaRPr>
          </a:p>
          <a:p>
            <a:pPr>
              <a:buFont typeface="Wingdings" panose="05000000000000000000" pitchFamily="2" charset="2"/>
              <a:buChar char="n"/>
            </a:pPr>
            <a:endParaRPr lang="en-US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691294085"/>
      </p:ext>
    </p:extLst>
  </p:cSld>
  <p:clrMapOvr>
    <a:masterClrMapping/>
  </p:clrMapOvr>
  <p:transition spd="slow">
    <p:cut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775573-A27D-4A8E-B444-0A93276BC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539" y="264543"/>
            <a:ext cx="7598569" cy="1456267"/>
          </a:xfrm>
        </p:spPr>
        <p:txBody>
          <a:bodyPr>
            <a:normAutofit/>
          </a:bodyPr>
          <a:lstStyle/>
          <a:p>
            <a:r>
              <a:rPr lang="en-US"/>
              <a:t>    References :-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2BADAB7-3BEC-4043-B557-6DCFC070429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09572830"/>
              </p:ext>
            </p:extLst>
          </p:nvPr>
        </p:nvGraphicFramePr>
        <p:xfrm>
          <a:off x="557482" y="1471873"/>
          <a:ext cx="8202417" cy="56420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917571426"/>
      </p:ext>
    </p:extLst>
  </p:cSld>
  <p:clrMapOvr>
    <a:masterClrMapping/>
  </p:clrMapOvr>
  <p:transition>
    <p:cut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2BADAB7-3BEC-4043-B557-6DCFC070429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12454617"/>
              </p:ext>
            </p:extLst>
          </p:nvPr>
        </p:nvGraphicFramePr>
        <p:xfrm>
          <a:off x="499973" y="1313722"/>
          <a:ext cx="8202417" cy="45076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3" name="Title 42">
            <a:extLst>
              <a:ext uri="{FF2B5EF4-FFF2-40B4-BE49-F238E27FC236}">
                <a16:creationId xmlns:a16="http://schemas.microsoft.com/office/drawing/2014/main" id="{15AC6D6A-680C-40A7-8E7B-9BB94F71B2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992" y="7841412"/>
            <a:ext cx="7772400" cy="1456267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267440"/>
      </p:ext>
    </p:extLst>
  </p:cSld>
  <p:clrMapOvr>
    <a:masterClrMapping/>
  </p:clrMapOvr>
  <p:transition>
    <p:cut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0E53EDA-3B94-4F6B-9E86-D3BB9EBB96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5725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0EFD79F-7790-479B-B7DB-BD0D8C101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500192" y="2108835"/>
            <a:ext cx="0" cy="264033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2EE84F-CBD7-4D41-992F-A36307834B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41494" y="1719807"/>
            <a:ext cx="4888157" cy="34183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>
                <a:cs typeface="Calibri"/>
              </a:rPr>
              <a:t>         </a:t>
            </a:r>
            <a:r>
              <a:rPr lang="en-US" sz="4800">
                <a:cs typeface="Calibri"/>
              </a:rPr>
              <a:t> THANK YOU !!!</a:t>
            </a:r>
          </a:p>
        </p:txBody>
      </p:sp>
    </p:spTree>
    <p:extLst>
      <p:ext uri="{BB962C8B-B14F-4D97-AF65-F5344CB8AC3E}">
        <p14:creationId xmlns:p14="http://schemas.microsoft.com/office/powerpoint/2010/main" val="1289617749"/>
      </p:ext>
    </p:extLst>
  </p:cSld>
  <p:clrMapOvr>
    <a:masterClrMapping/>
  </p:clrMapOvr>
  <p:transition>
    <p:cut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45CDC-0F26-4BAA-8F61-095CA7508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Language Identification</a:t>
            </a:r>
            <a:endParaRPr lang="en-US" b="1"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ED9AB7-1BEC-47A2-9962-C3E03FF96F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6347" y="2406074"/>
            <a:ext cx="8257188" cy="366914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IN" sz="2000" b="1"/>
              <a:t>The process of identifying the language that is being spoken by a speaker.</a:t>
            </a:r>
            <a:endParaRPr lang="en-US" sz="2000">
              <a:cs typeface="Calibri"/>
            </a:endParaRPr>
          </a:p>
          <a:p>
            <a:pPr marL="0" indent="0">
              <a:buNone/>
            </a:pPr>
            <a:endParaRPr lang="en-IN" sz="2000" b="1">
              <a:cs typeface="Calibri" panose="020F0502020204030204"/>
            </a:endParaRPr>
          </a:p>
          <a:p>
            <a:r>
              <a:rPr lang="en-IN" sz="2000">
                <a:cs typeface="Calibri" panose="020F0502020204030204"/>
              </a:rPr>
              <a:t>There are around 22 major languages and over 860 languages spoken in India.</a:t>
            </a:r>
          </a:p>
          <a:p>
            <a:r>
              <a:rPr lang="en-IN" sz="2000">
                <a:cs typeface="Calibri" panose="020F0502020204030204"/>
              </a:rPr>
              <a:t>Whereas 7,097 languages spoken around the world. [5]</a:t>
            </a:r>
          </a:p>
          <a:p>
            <a:r>
              <a:rPr lang="en-IN" sz="2000">
                <a:cs typeface="Calibri" panose="020F0502020204030204"/>
              </a:rPr>
              <a:t>Hence in such multi-lingual society, it is essential to recognize a spoken language</a:t>
            </a:r>
          </a:p>
          <a:p>
            <a:pPr>
              <a:buFont typeface="Courier New"/>
              <a:buChar char="o"/>
            </a:pPr>
            <a:endParaRPr lang="en-IN" b="1">
              <a:cs typeface="Calibri" panose="020F0502020204030204"/>
            </a:endParaRPr>
          </a:p>
          <a:p>
            <a:endParaRPr lang="en-US">
              <a:solidFill>
                <a:srgbClr val="4040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9952831"/>
      </p:ext>
    </p:extLst>
  </p:cSld>
  <p:clrMapOvr>
    <a:masterClrMapping/>
  </p:clrMapOvr>
  <p:transition>
    <p:cut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2D25BA-20BD-4DED-B0C1-342094293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091" y="341538"/>
            <a:ext cx="8185958" cy="1622501"/>
          </a:xfrm>
        </p:spPr>
        <p:txBody>
          <a:bodyPr>
            <a:normAutofit/>
          </a:bodyPr>
          <a:lstStyle/>
          <a:p>
            <a:r>
              <a:rPr lang="en-US" b="1"/>
              <a:t> Proposed ALGORITHM</a:t>
            </a:r>
            <a:endParaRPr lang="en-US" b="1">
              <a:cs typeface="Calibri Light"/>
            </a:endParaRPr>
          </a:p>
        </p:txBody>
      </p:sp>
      <p:pic>
        <p:nvPicPr>
          <p:cNvPr id="6" name="Picture 3">
            <a:extLst>
              <a:ext uri="{FF2B5EF4-FFF2-40B4-BE49-F238E27FC236}">
                <a16:creationId xmlns:a16="http://schemas.microsoft.com/office/drawing/2014/main" id="{21BCE5CA-C287-40CA-9583-2B2BDD095B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598" y="2052520"/>
            <a:ext cx="8192653" cy="3668015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49135984"/>
      </p:ext>
    </p:extLst>
  </p:cSld>
  <p:clrMapOvr>
    <a:masterClrMapping/>
  </p:clrMapOvr>
  <p:transition>
    <p:cut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2" name="Title 2"/>
          <p:cNvSpPr>
            <a:spLocks noGrp="1"/>
          </p:cNvSpPr>
          <p:nvPr>
            <p:ph type="title"/>
          </p:nvPr>
        </p:nvSpPr>
        <p:spPr>
          <a:xfrm>
            <a:off x="1144438" y="476430"/>
            <a:ext cx="8229600" cy="1143000"/>
          </a:xfrm>
        </p:spPr>
        <p:txBody>
          <a:bodyPr/>
          <a:lstStyle/>
          <a:p>
            <a:r>
              <a:rPr lang="en-IN" b="1"/>
              <a:t>Spectrogram </a:t>
            </a:r>
            <a:endParaRPr lang="en-US"/>
          </a:p>
        </p:txBody>
      </p:sp>
      <p:sp>
        <p:nvSpPr>
          <p:cNvPr id="1048623" name="Content Placeholder 1"/>
          <p:cNvSpPr>
            <a:spLocks noGrp="1"/>
          </p:cNvSpPr>
          <p:nvPr>
            <p:ph idx="1"/>
          </p:nvPr>
        </p:nvSpPr>
        <p:spPr>
          <a:xfrm>
            <a:off x="542717" y="1758517"/>
            <a:ext cx="8229600" cy="93993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IN" sz="2000">
                <a:cs typeface="Calibri" panose="020F0502020204030204"/>
              </a:rPr>
              <a:t>Visual  representation  of the spectrum of frequencies.</a:t>
            </a:r>
            <a:endParaRPr lang="en-US" sz="2000">
              <a:cs typeface="Calibri" panose="020F0502020204030204"/>
            </a:endParaRPr>
          </a:p>
          <a:p>
            <a:r>
              <a:rPr lang="en-IN" sz="2000">
                <a:cs typeface="Calibri" panose="020F0502020204030204"/>
              </a:rPr>
              <a:t>Signal  varies with respect to time.</a:t>
            </a:r>
            <a:endParaRPr lang="en-US" sz="2000">
              <a:cs typeface="Calibri" panose="020F0502020204030204"/>
            </a:endParaRPr>
          </a:p>
          <a:p>
            <a:endParaRPr lang="en-IN">
              <a:cs typeface="Calibri" panose="020F0502020204030204"/>
            </a:endParaRPr>
          </a:p>
          <a:p>
            <a:pPr marL="0" indent="0">
              <a:buNone/>
            </a:pPr>
            <a:endParaRPr lang="en-IN">
              <a:cs typeface="Calibri" panose="020F0502020204030204"/>
            </a:endParaRPr>
          </a:p>
        </p:txBody>
      </p:sp>
      <p:pic>
        <p:nvPicPr>
          <p:cNvPr id="2097155" name="Picture 3" descr="an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6736" y="3216274"/>
            <a:ext cx="6357982" cy="2857520"/>
          </a:xfrm>
          <a:prstGeom prst="rect">
            <a:avLst/>
          </a:prstGeom>
        </p:spPr>
      </p:pic>
      <p:cxnSp>
        <p:nvCxnSpPr>
          <p:cNvPr id="3145728" name="Straight Arrow Connector 7"/>
          <p:cNvCxnSpPr>
            <a:cxnSpLocks/>
          </p:cNvCxnSpPr>
          <p:nvPr/>
        </p:nvCxnSpPr>
        <p:spPr>
          <a:xfrm rot="5400000" flipH="1" flipV="1">
            <a:off x="465109" y="5178437"/>
            <a:ext cx="1500198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48624" name="TextBox 8"/>
          <p:cNvSpPr txBox="1"/>
          <p:nvPr/>
        </p:nvSpPr>
        <p:spPr>
          <a:xfrm rot="16200000">
            <a:off x="234409" y="5057543"/>
            <a:ext cx="1249680" cy="3581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/>
              <a:t>Frequency</a:t>
            </a:r>
          </a:p>
        </p:txBody>
      </p:sp>
      <p:cxnSp>
        <p:nvCxnSpPr>
          <p:cNvPr id="3145729" name="Straight Arrow Connector 12"/>
          <p:cNvCxnSpPr>
            <a:cxnSpLocks/>
          </p:cNvCxnSpPr>
          <p:nvPr/>
        </p:nvCxnSpPr>
        <p:spPr>
          <a:xfrm>
            <a:off x="3786182" y="6143644"/>
            <a:ext cx="2428892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48625" name="TextBox 13"/>
          <p:cNvSpPr txBox="1"/>
          <p:nvPr/>
        </p:nvSpPr>
        <p:spPr>
          <a:xfrm>
            <a:off x="4786314" y="6215082"/>
            <a:ext cx="703581" cy="3581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/>
              <a:t>Time</a:t>
            </a:r>
          </a:p>
        </p:txBody>
      </p:sp>
    </p:spTree>
  </p:cSld>
  <p:clrMapOvr>
    <a:masterClrMapping/>
  </p:clrMapOvr>
  <p:transition>
    <p:cut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F8C668FA-2417-47B5-B454-2D55FC17FF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9">
            <a:extLst>
              <a:ext uri="{FF2B5EF4-FFF2-40B4-BE49-F238E27FC236}">
                <a16:creationId xmlns:a16="http://schemas.microsoft.com/office/drawing/2014/main" id="{97FEBA57-8992-46BB-BCF0-5A83FE8E01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618" cy="6856214"/>
          </a:xfrm>
          <a:prstGeom prst="rect">
            <a:avLst/>
          </a:prstGeom>
        </p:spPr>
      </p:pic>
      <p:sp>
        <p:nvSpPr>
          <p:cNvPr id="7" name="Rectangle 11">
            <a:extLst>
              <a:ext uri="{FF2B5EF4-FFF2-40B4-BE49-F238E27FC236}">
                <a16:creationId xmlns:a16="http://schemas.microsoft.com/office/drawing/2014/main" id="{2B4CDDF6-55C3-415A-8D8B-7E03C3D616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7759" y="480060"/>
            <a:ext cx="8428482" cy="58978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0627B48B-DE8E-437D-9D9C-42FDF7B092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6782" y="800007"/>
            <a:ext cx="6159669" cy="5251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6980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cut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0" name="Title 2"/>
          <p:cNvSpPr>
            <a:spLocks noGrp="1"/>
          </p:cNvSpPr>
          <p:nvPr>
            <p:ph type="title"/>
          </p:nvPr>
        </p:nvSpPr>
        <p:spPr>
          <a:xfrm>
            <a:off x="733637" y="677592"/>
            <a:ext cx="8035637" cy="1576412"/>
          </a:xfrm>
        </p:spPr>
        <p:txBody>
          <a:bodyPr/>
          <a:lstStyle/>
          <a:p>
            <a:r>
              <a:rPr lang="en-IN" b="1"/>
              <a:t>RICLBP [3]</a:t>
            </a:r>
            <a:endParaRPr lang="en-IN" b="1">
              <a:cs typeface="Calibri Light"/>
            </a:endParaRPr>
          </a:p>
        </p:txBody>
      </p:sp>
      <p:sp>
        <p:nvSpPr>
          <p:cNvPr id="1048641" name="Content Placeholder 1"/>
          <p:cNvSpPr>
            <a:spLocks noGrp="1"/>
          </p:cNvSpPr>
          <p:nvPr>
            <p:ph idx="1"/>
          </p:nvPr>
        </p:nvSpPr>
        <p:spPr>
          <a:xfrm>
            <a:off x="414068" y="2554749"/>
            <a:ext cx="8229600" cy="2135968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IN" sz="2000">
                <a:cs typeface="Calibri" panose="020F0502020204030204"/>
              </a:rPr>
              <a:t>Rotation invariant co-occurrence among adjacent LBPs (RICLBP) is a local feature descriptor.</a:t>
            </a:r>
            <a:endParaRPr lang="en-US" sz="2000">
              <a:cs typeface="Calibri" panose="020F0502020204030204"/>
            </a:endParaRPr>
          </a:p>
          <a:p>
            <a:r>
              <a:rPr lang="en-IN" sz="2000">
                <a:cs typeface="Calibri" panose="020F0502020204030204"/>
              </a:rPr>
              <a:t>Use to extract the texture features of the spectrogram image.</a:t>
            </a:r>
          </a:p>
          <a:p>
            <a:endParaRPr lang="en-IN">
              <a:solidFill>
                <a:schemeClr val="tx1"/>
              </a:solidFill>
              <a:cs typeface="Calibri" panose="020F0502020204030204"/>
            </a:endParaRPr>
          </a:p>
          <a:p>
            <a:pPr marL="452120" indent="-342900">
              <a:buFont typeface="Wingdings" charset="2"/>
              <a:buChar char="n"/>
            </a:pPr>
            <a:endParaRPr lang="en-IN">
              <a:solidFill>
                <a:schemeClr val="tx1"/>
              </a:solidFill>
            </a:endParaRPr>
          </a:p>
          <a:p>
            <a:endParaRPr lang="en-IN">
              <a:cs typeface="Calibri" panose="020F0502020204030204"/>
            </a:endParaRPr>
          </a:p>
          <a:p>
            <a:pPr marL="452120" indent="-342900">
              <a:buFont typeface="Wingdings" charset="2"/>
              <a:buChar char="n"/>
            </a:pPr>
            <a:endParaRPr lang="en-IN">
              <a:solidFill>
                <a:schemeClr val="tx1"/>
              </a:solidFill>
            </a:endParaRPr>
          </a:p>
          <a:p>
            <a:pPr>
              <a:buFont typeface="Wingdings" charset="2"/>
              <a:buChar char="n"/>
            </a:pPr>
            <a:endParaRPr lang="en-IN" sz="240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3B05D20-F353-49D4-9C27-F3C88A4EDB36}"/>
              </a:ext>
            </a:extLst>
          </p:cNvPr>
          <p:cNvSpPr txBox="1"/>
          <p:nvPr/>
        </p:nvSpPr>
        <p:spPr>
          <a:xfrm>
            <a:off x="411193" y="3617343"/>
            <a:ext cx="804844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endParaRPr lang="en-US">
              <a:cs typeface="Calibri"/>
            </a:endParaRPr>
          </a:p>
        </p:txBody>
      </p:sp>
      <p:sp>
        <p:nvSpPr>
          <p:cNvPr id="33" name="Title 2">
            <a:extLst>
              <a:ext uri="{FF2B5EF4-FFF2-40B4-BE49-F238E27FC236}">
                <a16:creationId xmlns:a16="http://schemas.microsoft.com/office/drawing/2014/main" id="{210D57A4-7631-49B7-928F-DA012191282B}"/>
              </a:ext>
            </a:extLst>
          </p:cNvPr>
          <p:cNvSpPr txBox="1">
            <a:spLocks/>
          </p:cNvSpPr>
          <p:nvPr/>
        </p:nvSpPr>
        <p:spPr>
          <a:xfrm>
            <a:off x="727885" y="2382746"/>
            <a:ext cx="8035637" cy="157641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en-IN" b="1">
              <a:cs typeface="Calibri Ligh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750">
        <p:cut/>
      </p:transition>
    </mc:Choice>
    <mc:Fallback xmlns="">
      <p:transition spd="slow">
        <p:cut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68147B-5985-41E6-811C-DB9B96D71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013" y="595224"/>
            <a:ext cx="7772400" cy="1456267"/>
          </a:xfrm>
        </p:spPr>
        <p:txBody>
          <a:bodyPr>
            <a:normAutofit/>
          </a:bodyPr>
          <a:lstStyle/>
          <a:p>
            <a:r>
              <a:rPr lang="en-US" sz="2800" b="1">
                <a:cs typeface="Calibri Light"/>
              </a:rPr>
              <a:t>LBP :</a:t>
            </a:r>
            <a:endParaRPr lang="en-US" sz="2800" b="1"/>
          </a:p>
          <a:p>
            <a:endParaRPr lang="en-US">
              <a:cs typeface="Calibri Ligh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6B4ABA-18F8-48CC-A530-EDFCECBEA7E5}"/>
              </a:ext>
            </a:extLst>
          </p:cNvPr>
          <p:cNvSpPr txBox="1"/>
          <p:nvPr/>
        </p:nvSpPr>
        <p:spPr>
          <a:xfrm>
            <a:off x="569344" y="1762664"/>
            <a:ext cx="7789652" cy="98488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>
                <a:latin typeface="Arial"/>
                <a:cs typeface="Arial"/>
              </a:rPr>
              <a:t>Binary pattern obtained by the difference between a center pixel and its neighboring pixels.</a:t>
            </a:r>
            <a:endParaRPr lang="en-US" sz="2000">
              <a:latin typeface="Calibri" panose="020F0502020204030204"/>
              <a:cs typeface="Calibri" panose="020F0502020204030204"/>
            </a:endParaRPr>
          </a:p>
          <a:p>
            <a:endParaRPr lang="en-US">
              <a:latin typeface="Arial"/>
              <a:cs typeface="Arial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41E40AED-7C11-4E95-9A1E-ED3DB515A8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156" y="2919483"/>
            <a:ext cx="7415840" cy="2025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853269"/>
      </p:ext>
    </p:extLst>
  </p:cSld>
  <p:clrMapOvr>
    <a:masterClrMapping/>
  </p:clrMapOvr>
  <p:transition>
    <p:cut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4DF20D6-21FA-4725-B267-0E0A6FB28437}"/>
              </a:ext>
            </a:extLst>
          </p:cNvPr>
          <p:cNvSpPr txBox="1"/>
          <p:nvPr/>
        </p:nvSpPr>
        <p:spPr>
          <a:xfrm>
            <a:off x="698740" y="454325"/>
            <a:ext cx="27432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IN" sz="2800" b="1" cap="all">
                <a:latin typeface="Calibri Light"/>
              </a:rPr>
              <a:t>RICLBP [3]</a:t>
            </a:r>
            <a:endParaRPr lang="en-US" sz="28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15062A-0E54-46B5-AF64-F4A2AB144435}"/>
              </a:ext>
            </a:extLst>
          </p:cNvPr>
          <p:cNvSpPr txBox="1"/>
          <p:nvPr/>
        </p:nvSpPr>
        <p:spPr>
          <a:xfrm>
            <a:off x="310551" y="1230701"/>
            <a:ext cx="8508520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>
                <a:latin typeface="Arial"/>
              </a:rPr>
              <a:t>The original LBP does not preserve structural information among binary patterns.</a:t>
            </a:r>
            <a:endParaRPr lang="en-US" sz="2000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2000">
                <a:latin typeface="Arial"/>
                <a:cs typeface="Arial"/>
              </a:rPr>
              <a:t>To achieve a high descriptive ability and rotation invariance, we incorporate rotation invariance into LBP pair.</a:t>
            </a:r>
            <a:endParaRPr lang="en-US" sz="2000">
              <a:cs typeface="Calibri" panose="020F0502020204030204"/>
            </a:endParaRP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2090B247-9026-410F-9271-4564319820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834" y="2772378"/>
            <a:ext cx="8120331" cy="3786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239798"/>
      </p:ext>
    </p:extLst>
  </p:cSld>
  <p:clrMapOvr>
    <a:masterClrMapping/>
  </p:clrMapOvr>
  <p:transition>
    <p:cut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707BFF6-866A-472A-BA75-B107C46171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610" y="-5925"/>
            <a:ext cx="7804030" cy="6884224"/>
          </a:xfrm>
          <a:prstGeom prst="rect">
            <a:avLst/>
          </a:prstGeom>
        </p:spPr>
      </p:pic>
    </p:spTree>
  </p:cSld>
  <p:clrMapOvr>
    <a:masterClrMapping/>
  </p:clrMapOvr>
  <p:transition>
    <p:cut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3F296A"/>
      </a:dk2>
      <a:lt2>
        <a:srgbClr val="EBEBEB"/>
      </a:lt2>
      <a:accent1>
        <a:srgbClr val="E84574"/>
      </a:accent1>
      <a:accent2>
        <a:srgbClr val="798FF2"/>
      </a:accent2>
      <a:accent3>
        <a:srgbClr val="95C369"/>
      </a:accent3>
      <a:accent4>
        <a:srgbClr val="EE875A"/>
      </a:accent4>
      <a:accent5>
        <a:srgbClr val="C363E8"/>
      </a:accent5>
      <a:accent6>
        <a:srgbClr val="6AADC8"/>
      </a:accent6>
      <a:hlink>
        <a:srgbClr val="FE80C7"/>
      </a:hlink>
      <a:folHlink>
        <a:srgbClr val="FBA3EC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61DDDE80-2DFA-4F2A-B66F-72059846BDA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Celestial</Template>
  <Application>Microsoft Office PowerPoint</Application>
  <PresentationFormat>On-screen Show (4:3)</PresentationFormat>
  <Slides>19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Celestial</vt:lpstr>
      <vt:lpstr>IMPLEMENTATION OF Language Identification      </vt:lpstr>
      <vt:lpstr>Language Identification</vt:lpstr>
      <vt:lpstr> Proposed ALGORITHM</vt:lpstr>
      <vt:lpstr>Spectrogram </vt:lpstr>
      <vt:lpstr>PowerPoint Presentation</vt:lpstr>
      <vt:lpstr>RICLBP [3]</vt:lpstr>
      <vt:lpstr>LBP : </vt:lpstr>
      <vt:lpstr>PowerPoint Presentation</vt:lpstr>
      <vt:lpstr>PowerPoint Presentation</vt:lpstr>
      <vt:lpstr>Feature Selection : GWO [7]</vt:lpstr>
      <vt:lpstr>Feature Selection</vt:lpstr>
      <vt:lpstr>Deep learning:-  </vt:lpstr>
      <vt:lpstr>Experimental Result</vt:lpstr>
      <vt:lpstr>Results obtained without feature selection</vt:lpstr>
      <vt:lpstr>Applications of lid :-   </vt:lpstr>
      <vt:lpstr> Conclusion :-</vt:lpstr>
      <vt:lpstr>    References :-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Language Identification using Neural Network</dc:title>
  <dc:creator>User</dc:creator>
  <cp:revision>4</cp:revision>
  <dcterms:created xsi:type="dcterms:W3CDTF">2018-10-25T13:50:30Z</dcterms:created>
  <dcterms:modified xsi:type="dcterms:W3CDTF">2019-04-26T18:58:34Z</dcterms:modified>
</cp:coreProperties>
</file>